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7"/>
  </p:notesMasterIdLst>
  <p:sldIdLst>
    <p:sldId id="256" r:id="rId2"/>
    <p:sldId id="340" r:id="rId3"/>
    <p:sldId id="277" r:id="rId4"/>
    <p:sldId id="279" r:id="rId5"/>
    <p:sldId id="278" r:id="rId6"/>
    <p:sldId id="280" r:id="rId7"/>
    <p:sldId id="281" r:id="rId8"/>
    <p:sldId id="258" r:id="rId9"/>
    <p:sldId id="282" r:id="rId10"/>
    <p:sldId id="259" r:id="rId11"/>
    <p:sldId id="283" r:id="rId12"/>
    <p:sldId id="260" r:id="rId13"/>
    <p:sldId id="284" r:id="rId14"/>
    <p:sldId id="261" r:id="rId15"/>
    <p:sldId id="286" r:id="rId16"/>
    <p:sldId id="285" r:id="rId17"/>
    <p:sldId id="287" r:id="rId18"/>
    <p:sldId id="288" r:id="rId19"/>
    <p:sldId id="289" r:id="rId20"/>
    <p:sldId id="291" r:id="rId21"/>
    <p:sldId id="262" r:id="rId22"/>
    <p:sldId id="290" r:id="rId23"/>
    <p:sldId id="292" r:id="rId24"/>
    <p:sldId id="263" r:id="rId25"/>
    <p:sldId id="293" r:id="rId26"/>
    <p:sldId id="294" r:id="rId27"/>
    <p:sldId id="295" r:id="rId28"/>
    <p:sldId id="297" r:id="rId29"/>
    <p:sldId id="296" r:id="rId30"/>
    <p:sldId id="264" r:id="rId31"/>
    <p:sldId id="298" r:id="rId32"/>
    <p:sldId id="303" r:id="rId33"/>
    <p:sldId id="265" r:id="rId34"/>
    <p:sldId id="299" r:id="rId35"/>
    <p:sldId id="304" r:id="rId36"/>
    <p:sldId id="300" r:id="rId37"/>
    <p:sldId id="301" r:id="rId38"/>
    <p:sldId id="305" r:id="rId39"/>
    <p:sldId id="266" r:id="rId40"/>
    <p:sldId id="302" r:id="rId41"/>
    <p:sldId id="306" r:id="rId42"/>
    <p:sldId id="307" r:id="rId43"/>
    <p:sldId id="267" r:id="rId44"/>
    <p:sldId id="308" r:id="rId45"/>
    <p:sldId id="309" r:id="rId46"/>
    <p:sldId id="310" r:id="rId47"/>
    <p:sldId id="268" r:id="rId48"/>
    <p:sldId id="311" r:id="rId49"/>
    <p:sldId id="312" r:id="rId50"/>
    <p:sldId id="313" r:id="rId51"/>
    <p:sldId id="269" r:id="rId52"/>
    <p:sldId id="314" r:id="rId53"/>
    <p:sldId id="315" r:id="rId54"/>
    <p:sldId id="316" r:id="rId55"/>
    <p:sldId id="270" r:id="rId56"/>
    <p:sldId id="318" r:id="rId57"/>
    <p:sldId id="317" r:id="rId58"/>
    <p:sldId id="319" r:id="rId59"/>
    <p:sldId id="320" r:id="rId60"/>
    <p:sldId id="271" r:id="rId61"/>
    <p:sldId id="322" r:id="rId62"/>
    <p:sldId id="321" r:id="rId63"/>
    <p:sldId id="323" r:id="rId64"/>
    <p:sldId id="324" r:id="rId65"/>
    <p:sldId id="325" r:id="rId66"/>
    <p:sldId id="326" r:id="rId67"/>
    <p:sldId id="272" r:id="rId68"/>
    <p:sldId id="327" r:id="rId69"/>
    <p:sldId id="328" r:id="rId70"/>
    <p:sldId id="329" r:id="rId71"/>
    <p:sldId id="330" r:id="rId72"/>
    <p:sldId id="331" r:id="rId73"/>
    <p:sldId id="273" r:id="rId74"/>
    <p:sldId id="332" r:id="rId75"/>
    <p:sldId id="333" r:id="rId76"/>
    <p:sldId id="334" r:id="rId77"/>
    <p:sldId id="274" r:id="rId78"/>
    <p:sldId id="335" r:id="rId79"/>
    <p:sldId id="336" r:id="rId80"/>
    <p:sldId id="275" r:id="rId81"/>
    <p:sldId id="337" r:id="rId82"/>
    <p:sldId id="338" r:id="rId83"/>
    <p:sldId id="276" r:id="rId84"/>
    <p:sldId id="339" r:id="rId85"/>
    <p:sldId id="341" r:id="rId8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6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63234A4-B957-4EA4-B717-3CDF1559477E}" type="datetimeFigureOut">
              <a:rPr lang="es-CO" smtClean="0"/>
              <a:t>15/01/2016</a:t>
            </a:fld>
            <a:endParaRPr lang="es-CO"/>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C984ECA-4679-4981-B146-FFF87CCE8708}" type="slidenum">
              <a:rPr lang="es-CO" smtClean="0"/>
              <a:t>‹Nº›</a:t>
            </a:fld>
            <a:endParaRPr lang="es-CO"/>
          </a:p>
        </p:txBody>
      </p:sp>
    </p:spTree>
    <p:extLst>
      <p:ext uri="{BB962C8B-B14F-4D97-AF65-F5344CB8AC3E}">
        <p14:creationId xmlns:p14="http://schemas.microsoft.com/office/powerpoint/2010/main" val="1778877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C984ECA-4679-4981-B146-FFF87CCE8708}" type="slidenum">
              <a:rPr lang="es-CO" smtClean="0"/>
              <a:t>21</a:t>
            </a:fld>
            <a:endParaRPr lang="es-CO"/>
          </a:p>
        </p:txBody>
      </p:sp>
    </p:spTree>
    <p:extLst>
      <p:ext uri="{BB962C8B-B14F-4D97-AF65-F5344CB8AC3E}">
        <p14:creationId xmlns:p14="http://schemas.microsoft.com/office/powerpoint/2010/main" val="10978372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15/01/2016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15/01/2016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15/01/2016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15/01/2016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15/01/2016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15/01/2016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15/01/2016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15/01/2016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15/01/2016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15/01/2016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15/01/2016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15/01/2016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hyperlink" Target="http://www.google.com.co/url?url=http://nuevotiempo.org/felizsabado/12-ideas-para-el-culto-familiar/&amp;rct=j&amp;frm=1&amp;q=&amp;esrc=s&amp;sa=U&amp;ved=0ahUKEwj7xPuA5qvKAhUJGB4KHVA5DboQwW4IMzAP&amp;usg=AFQjCNEzd11O5tAkBDig8NWDjtmmZd3q7g" TargetMode="External"/><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11560" y="548680"/>
            <a:ext cx="7772400" cy="1470025"/>
          </a:xfrm>
          <a:solidFill>
            <a:schemeClr val="accent4">
              <a:lumMod val="40000"/>
              <a:lumOff val="60000"/>
            </a:schemeClr>
          </a:solidFill>
          <a:effectLst>
            <a:glow rad="228600">
              <a:schemeClr val="accent2">
                <a:satMod val="175000"/>
                <a:alpha val="40000"/>
              </a:schemeClr>
            </a:glow>
          </a:effectLst>
          <a:scene3d>
            <a:camera prst="orthographicFront"/>
            <a:lightRig rig="threePt" dir="t"/>
          </a:scene3d>
          <a:sp3d>
            <a:bevelT prst="relaxedInset"/>
          </a:sp3d>
        </p:spPr>
        <p:txBody>
          <a:bodyPr/>
          <a:lstStyle/>
          <a:p>
            <a:r>
              <a:rPr lang="es-CO" dirty="0" smtClean="0">
                <a:latin typeface="Bauhaus 93" pitchFamily="82" charset="0"/>
              </a:rPr>
              <a:t>EL HOGAR </a:t>
            </a:r>
            <a:br>
              <a:rPr lang="es-CO" dirty="0" smtClean="0">
                <a:latin typeface="Bauhaus 93" pitchFamily="82" charset="0"/>
              </a:rPr>
            </a:br>
            <a:r>
              <a:rPr lang="es-CO" dirty="0" smtClean="0">
                <a:latin typeface="Bauhaus 93" pitchFamily="82" charset="0"/>
              </a:rPr>
              <a:t>CONSAGRADO A DIOS</a:t>
            </a:r>
            <a:endParaRPr lang="es-CO" dirty="0">
              <a:latin typeface="Bauhaus 93" pitchFamily="82"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800" y="2492896"/>
            <a:ext cx="4176464" cy="3379241"/>
          </a:xfrm>
          <a:prstGeom prst="rect">
            <a:avLst/>
          </a:prstGeom>
          <a:noFill/>
          <a:ln>
            <a:noFill/>
          </a:ln>
          <a:effectLst/>
          <a:scene3d>
            <a:camera prst="orthographicFront"/>
            <a:lightRig rig="threePt" dir="t"/>
          </a:scene3d>
          <a:sp3d>
            <a:bevelT prst="relaxedInse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Intercalar"/>
          <p:cNvSpPr/>
          <p:nvPr/>
        </p:nvSpPr>
        <p:spPr>
          <a:xfrm rot="5400000">
            <a:off x="4307396" y="2550729"/>
            <a:ext cx="457200" cy="7848872"/>
          </a:xfrm>
          <a:prstGeom prst="flowChartCol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Tree>
    <p:extLst>
      <p:ext uri="{BB962C8B-B14F-4D97-AF65-F5344CB8AC3E}">
        <p14:creationId xmlns:p14="http://schemas.microsoft.com/office/powerpoint/2010/main" val="4059366231"/>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prst="relaxedInset"/>
          </a:sp3d>
        </p:spPr>
        <p:txBody>
          <a:bodyPr>
            <a:normAutofit fontScale="90000"/>
          </a:bodyPr>
          <a:lstStyle/>
          <a:p>
            <a:r>
              <a:rPr lang="es-CO" b="1" dirty="0"/>
              <a:t>EL HOGAR </a:t>
            </a:r>
            <a:br>
              <a:rPr lang="es-CO" b="1" dirty="0"/>
            </a:br>
            <a:r>
              <a:rPr lang="es-CO" b="1" dirty="0"/>
              <a:t>CONSAGRADO A DIOS</a:t>
            </a:r>
          </a:p>
        </p:txBody>
      </p:sp>
      <p:sp>
        <p:nvSpPr>
          <p:cNvPr id="3" name="2 Marcador de contenido"/>
          <p:cNvSpPr>
            <a:spLocks noGrp="1"/>
          </p:cNvSpPr>
          <p:nvPr>
            <p:ph idx="1"/>
          </p:nvPr>
        </p:nvSpPr>
        <p:spPr>
          <a:solidFill>
            <a:schemeClr val="accent4">
              <a:lumMod val="20000"/>
              <a:lumOff val="80000"/>
            </a:schemeClr>
          </a:solidFill>
          <a:scene3d>
            <a:camera prst="orthographicFront"/>
            <a:lightRig rig="threePt" dir="t"/>
          </a:scene3d>
          <a:sp3d>
            <a:bevelT w="139700" prst="cross"/>
          </a:sp3d>
        </p:spPr>
        <p:txBody>
          <a:bodyPr>
            <a:normAutofit fontScale="85000" lnSpcReduction="10000"/>
          </a:bodyPr>
          <a:lstStyle/>
          <a:p>
            <a:pPr marL="0" indent="0">
              <a:buNone/>
            </a:pPr>
            <a:r>
              <a:rPr lang="es-CO" dirty="0" smtClean="0"/>
              <a:t>Este interesante tema titulado «El Hogar Consagrado a Dios», lo hemos dividido en 0cho sesiones: </a:t>
            </a:r>
          </a:p>
          <a:p>
            <a:pPr marL="0" indent="0">
              <a:buNone/>
            </a:pPr>
            <a:r>
              <a:rPr lang="es-CO" dirty="0" smtClean="0"/>
              <a:t>1). El Hogar Consagrado a Dios.                          D.  2.</a:t>
            </a:r>
          </a:p>
          <a:p>
            <a:pPr marL="0" indent="0">
              <a:buNone/>
            </a:pPr>
            <a:r>
              <a:rPr lang="es-CO" dirty="0" smtClean="0"/>
              <a:t>2).Los Deberes de Esposo y Esposa.                   D. 12.</a:t>
            </a:r>
          </a:p>
          <a:p>
            <a:pPr marL="0" indent="0">
              <a:buNone/>
            </a:pPr>
            <a:r>
              <a:rPr lang="es-CO" dirty="0" smtClean="0"/>
              <a:t>3).El Deber especial del esposo: Amar.              D. 21.</a:t>
            </a:r>
          </a:p>
          <a:p>
            <a:pPr marL="0" indent="0">
              <a:buNone/>
            </a:pPr>
            <a:r>
              <a:rPr lang="es-CO" dirty="0" smtClean="0"/>
              <a:t>4. El Deber Especial de las esposa: respetar.     D. 30.</a:t>
            </a:r>
          </a:p>
          <a:p>
            <a:pPr marL="0" indent="0">
              <a:buNone/>
            </a:pPr>
            <a:r>
              <a:rPr lang="es-CO" dirty="0" smtClean="0"/>
              <a:t>5. Deberes Familiares.                                           D.44.</a:t>
            </a:r>
          </a:p>
          <a:p>
            <a:pPr marL="0" indent="0">
              <a:buNone/>
            </a:pPr>
            <a:r>
              <a:rPr lang="es-CO" dirty="0" smtClean="0"/>
              <a:t>6.El Deber de las esposas.                                     D.60.</a:t>
            </a:r>
          </a:p>
          <a:p>
            <a:pPr marL="0" indent="0">
              <a:buNone/>
            </a:pPr>
            <a:r>
              <a:rPr lang="es-CO" dirty="0" smtClean="0"/>
              <a:t>7.El deber de los padres hacia los hijos.              D. 73.</a:t>
            </a:r>
          </a:p>
          <a:p>
            <a:pPr marL="0" indent="0">
              <a:buNone/>
            </a:pPr>
            <a:r>
              <a:rPr lang="es-CO" dirty="0" smtClean="0"/>
              <a:t>8.Deberes de los hijos hacia los padres.              D. 78.</a:t>
            </a:r>
            <a:endParaRPr lang="es-CO" dirty="0"/>
          </a:p>
        </p:txBody>
      </p:sp>
    </p:spTree>
    <p:extLst>
      <p:ext uri="{BB962C8B-B14F-4D97-AF65-F5344CB8AC3E}">
        <p14:creationId xmlns:p14="http://schemas.microsoft.com/office/powerpoint/2010/main" val="128147743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a:sp3d>
        </p:spPr>
        <p:txBody>
          <a:bodyPr>
            <a:noAutofit/>
          </a:bodyPr>
          <a:lstStyle/>
          <a:p>
            <a:r>
              <a:rPr lang="es-CO" sz="4000" b="1" dirty="0"/>
              <a:t>EL HOGAR </a:t>
            </a:r>
            <a:br>
              <a:rPr lang="es-CO" sz="4000" b="1" dirty="0"/>
            </a:br>
            <a:r>
              <a:rPr lang="es-CO" sz="4000" b="1" dirty="0"/>
              <a:t>CONSAGRADO A DIOS</a:t>
            </a:r>
          </a:p>
        </p:txBody>
      </p:sp>
      <p:sp>
        <p:nvSpPr>
          <p:cNvPr id="3" name="2 Marcador de contenido"/>
          <p:cNvSpPr>
            <a:spLocks noGrp="1"/>
          </p:cNvSpPr>
          <p:nvPr>
            <p:ph idx="1"/>
          </p:nvPr>
        </p:nvSpPr>
        <p:spPr>
          <a:xfrm>
            <a:off x="457200" y="1600200"/>
            <a:ext cx="8229600" cy="1509539"/>
          </a:xfrm>
        </p:spPr>
        <p:txBody>
          <a:bodyPr>
            <a:noAutofit/>
          </a:bodyPr>
          <a:lstStyle/>
          <a:p>
            <a:pPr marL="0" indent="0">
              <a:buNone/>
            </a:pPr>
            <a:r>
              <a:rPr lang="es-CO" sz="2800" dirty="0" smtClean="0"/>
              <a:t>En la Palabra de Dios, la Biblia, encontramos muchos ejemplos de hogares que fueron consagrados a Dios, y por tanto, recibieron su aprobación.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3440332"/>
            <a:ext cx="2592288" cy="3046988"/>
          </a:xfrm>
          <a:prstGeom prst="rect">
            <a:avLst/>
          </a:prstGeom>
          <a:noFill/>
          <a:ln>
            <a:noFill/>
          </a:ln>
          <a:effectLst/>
          <a:scene3d>
            <a:camera prst="isometricOffAxis1Right"/>
            <a:lightRig rig="threePt" dir="t"/>
          </a:scene3d>
          <a:sp3d>
            <a:bevelT prst="relaxedInse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971600" y="3440332"/>
            <a:ext cx="5328592" cy="3046988"/>
          </a:xfrm>
          <a:prstGeom prst="rect">
            <a:avLst/>
          </a:prstGeom>
          <a:solidFill>
            <a:schemeClr val="bg2">
              <a:lumMod val="75000"/>
            </a:schemeClr>
          </a:solidFill>
          <a:scene3d>
            <a:camera prst="orthographicFront"/>
            <a:lightRig rig="threePt" dir="t"/>
          </a:scene3d>
          <a:sp3d>
            <a:bevelT w="165100" prst="coolSlant"/>
          </a:sp3d>
        </p:spPr>
        <p:txBody>
          <a:bodyPr wrap="square">
            <a:spAutoFit/>
          </a:bodyPr>
          <a:lstStyle/>
          <a:p>
            <a:r>
              <a:rPr lang="es-CO" sz="2400" dirty="0"/>
              <a:t>Consideremos el ejemplo de Abraham, el padre de los fieles y el amigo de Dios. Fue por su devoción a Dios en su hogar que recibió la bendición de: “</a:t>
            </a:r>
            <a:r>
              <a:rPr lang="es-CO" sz="2400" i="1" dirty="0"/>
              <a:t>Porque yo lo he conocido, sé que mandará a sus hijos y a su casa después de sí, que guarden el camino de Jehová, haciendo justicia y juicio</a:t>
            </a:r>
            <a:r>
              <a:rPr lang="es-CO" sz="2400" dirty="0"/>
              <a:t>” </a:t>
            </a:r>
            <a:r>
              <a:rPr lang="es-CO" sz="2400" u="sng" dirty="0"/>
              <a:t>(Gen. 18:19). </a:t>
            </a:r>
          </a:p>
        </p:txBody>
      </p:sp>
    </p:spTree>
    <p:extLst>
      <p:ext uri="{BB962C8B-B14F-4D97-AF65-F5344CB8AC3E}">
        <p14:creationId xmlns:p14="http://schemas.microsoft.com/office/powerpoint/2010/main" val="325981758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2000"/>
                                        <p:tgtEl>
                                          <p:spTgt spid="2050"/>
                                        </p:tgtEl>
                                      </p:cBhvr>
                                    </p:animEffect>
                                    <p:anim calcmode="lin" valueType="num">
                                      <p:cBhvr>
                                        <p:cTn id="8" dur="2000" fill="hold"/>
                                        <p:tgtEl>
                                          <p:spTgt spid="2050"/>
                                        </p:tgtEl>
                                        <p:attrNameLst>
                                          <p:attrName>ppt_w</p:attrName>
                                        </p:attrNameLst>
                                      </p:cBhvr>
                                      <p:tavLst>
                                        <p:tav tm="0" fmla="#ppt_w*sin(2.5*pi*$)">
                                          <p:val>
                                            <p:fltVal val="0"/>
                                          </p:val>
                                        </p:tav>
                                        <p:tav tm="100000">
                                          <p:val>
                                            <p:fltVal val="1"/>
                                          </p:val>
                                        </p:tav>
                                      </p:tavLst>
                                    </p:anim>
                                    <p:anim calcmode="lin" valueType="num">
                                      <p:cBhvr>
                                        <p:cTn id="9" dur="2000" fill="hold"/>
                                        <p:tgtEl>
                                          <p:spTgt spid="2050"/>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anim calcmode="lin" valueType="num">
                                      <p:cBhvr>
                                        <p:cTn id="13" dur="2000" fill="hold"/>
                                        <p:tgtEl>
                                          <p:spTgt spid="4"/>
                                        </p:tgtEl>
                                        <p:attrNameLst>
                                          <p:attrName>ppt_w</p:attrName>
                                        </p:attrNameLst>
                                      </p:cBhvr>
                                      <p:tavLst>
                                        <p:tav tm="0" fmla="#ppt_w*sin(2.5*pi*$)">
                                          <p:val>
                                            <p:fltVal val="0"/>
                                          </p:val>
                                        </p:tav>
                                        <p:tav tm="100000">
                                          <p:val>
                                            <p:fltVal val="1"/>
                                          </p:val>
                                        </p:tav>
                                      </p:tavLst>
                                    </p:anim>
                                    <p:anim calcmode="lin" valueType="num">
                                      <p:cBhvr>
                                        <p:cTn id="14"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accent4">
              <a:lumMod val="20000"/>
              <a:lumOff val="80000"/>
            </a:schemeClr>
          </a:solidFill>
          <a:scene3d>
            <a:camera prst="orthographicFront"/>
            <a:lightRig rig="threePt" dir="t"/>
          </a:scene3d>
          <a:sp3d>
            <a:bevelT w="165100" prst="coolSlant"/>
          </a:sp3d>
        </p:spPr>
        <p:txBody>
          <a:bodyPr>
            <a:normAutofit fontScale="92500"/>
          </a:bodyPr>
          <a:lstStyle/>
          <a:p>
            <a:pPr marL="0" indent="0">
              <a:buNone/>
            </a:pPr>
            <a:r>
              <a:rPr lang="es-CO" dirty="0"/>
              <a:t>El patriarca es elogiado aquí por instruir a sus hijos y siervos en el más importante de los deberes, “</a:t>
            </a:r>
            <a:r>
              <a:rPr lang="es-CO" i="1" dirty="0"/>
              <a:t>el Camino del Señor</a:t>
            </a:r>
            <a:r>
              <a:rPr lang="es-CO" dirty="0"/>
              <a:t>” –la verdad acerca de su gloriosa persona, su derecho indiscutible sobre nosotros, lo que requiere de nosotros. </a:t>
            </a:r>
            <a:endParaRPr lang="es-CO" dirty="0" smtClean="0"/>
          </a:p>
          <a:p>
            <a:pPr marL="400050" lvl="1" indent="0">
              <a:buNone/>
            </a:pPr>
            <a:r>
              <a:rPr lang="es-CO" dirty="0" smtClean="0"/>
              <a:t>Note </a:t>
            </a:r>
            <a:r>
              <a:rPr lang="es-CO" dirty="0"/>
              <a:t>bien las palabras “</a:t>
            </a:r>
            <a:r>
              <a:rPr lang="es-CO" i="1" dirty="0"/>
              <a:t>que mandará</a:t>
            </a:r>
            <a:r>
              <a:rPr lang="es-CO" dirty="0"/>
              <a:t>”, es decir que usaría la autoridad que Dios le había dado como padre y cabeza de su hogar, para hacer cumplir en él los deberes relacionados con la devoción a Dios. </a:t>
            </a:r>
            <a:endParaRPr lang="es-CO" dirty="0" smtClean="0"/>
          </a:p>
          <a:p>
            <a:pPr marL="0" indent="0">
              <a:buNone/>
            </a:pPr>
            <a:r>
              <a:rPr lang="es-CO" dirty="0" smtClean="0"/>
              <a:t>Abraham </a:t>
            </a:r>
            <a:r>
              <a:rPr lang="es-CO" dirty="0"/>
              <a:t>también oraba a la vez que enseñaba a su familia: dondequiera que levantaba su tienda, edificaba “</a:t>
            </a:r>
            <a:r>
              <a:rPr lang="es-CO" i="1" dirty="0"/>
              <a:t>allí un altar a Jehová</a:t>
            </a:r>
            <a:r>
              <a:rPr lang="es-CO" dirty="0"/>
              <a:t>” </a:t>
            </a:r>
            <a:r>
              <a:rPr lang="es-CO" u="sng" dirty="0" smtClean="0"/>
              <a:t>(Gen. </a:t>
            </a:r>
            <a:r>
              <a:rPr lang="es-CO" u="sng" dirty="0"/>
              <a:t>12:7; 13:4). </a:t>
            </a:r>
          </a:p>
          <a:p>
            <a:endParaRPr lang="es-CO" dirty="0"/>
          </a:p>
        </p:txBody>
      </p:sp>
    </p:spTree>
    <p:extLst>
      <p:ext uri="{BB962C8B-B14F-4D97-AF65-F5344CB8AC3E}">
        <p14:creationId xmlns:p14="http://schemas.microsoft.com/office/powerpoint/2010/main" val="169986051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16632"/>
            <a:ext cx="8784976" cy="6552728"/>
          </a:xfrm>
          <a:solidFill>
            <a:schemeClr val="accent2">
              <a:lumMod val="40000"/>
              <a:lumOff val="60000"/>
            </a:schemeClr>
          </a:solidFill>
          <a:scene3d>
            <a:camera prst="orthographicFront"/>
            <a:lightRig rig="threePt" dir="t"/>
          </a:scene3d>
          <a:sp3d>
            <a:bevelT prst="relaxedInset"/>
          </a:sp3d>
        </p:spPr>
        <p:txBody>
          <a:bodyPr>
            <a:normAutofit fontScale="77500" lnSpcReduction="20000"/>
          </a:bodyPr>
          <a:lstStyle/>
          <a:p>
            <a:pPr marL="0" indent="0">
              <a:buNone/>
            </a:pPr>
            <a:r>
              <a:rPr lang="es-CO" dirty="0"/>
              <a:t>Ahora bien, </a:t>
            </a:r>
            <a:r>
              <a:rPr lang="es-CO" dirty="0" smtClean="0"/>
              <a:t>preguntémonos</a:t>
            </a:r>
            <a:r>
              <a:rPr lang="es-CO" dirty="0"/>
              <a:t>: ¿Somos </a:t>
            </a:r>
            <a:r>
              <a:rPr lang="es-CO" dirty="0" smtClean="0"/>
              <a:t>“</a:t>
            </a:r>
            <a:r>
              <a:rPr lang="es-CO" b="1" i="1" dirty="0"/>
              <a:t>simiente de Abraham</a:t>
            </a:r>
            <a:r>
              <a:rPr lang="es-CO" dirty="0"/>
              <a:t>” </a:t>
            </a:r>
            <a:r>
              <a:rPr lang="es-CO" dirty="0" smtClean="0"/>
              <a:t>como lo dice </a:t>
            </a:r>
            <a:r>
              <a:rPr lang="es-CO" u="sng" dirty="0" smtClean="0"/>
              <a:t>(Gal. </a:t>
            </a:r>
            <a:r>
              <a:rPr lang="es-CO" u="sng" dirty="0"/>
              <a:t>3:29) </a:t>
            </a:r>
            <a:r>
              <a:rPr lang="es-CO" dirty="0"/>
              <a:t>si no “</a:t>
            </a:r>
            <a:r>
              <a:rPr lang="es-CO" b="1" i="1" dirty="0"/>
              <a:t>hacéis las obras de Abraham</a:t>
            </a:r>
            <a:r>
              <a:rPr lang="es-CO" dirty="0"/>
              <a:t>” </a:t>
            </a:r>
            <a:r>
              <a:rPr lang="es-CO" u="sng" dirty="0"/>
              <a:t>(Juan 8:39) </a:t>
            </a:r>
            <a:r>
              <a:rPr lang="es-CO" dirty="0"/>
              <a:t>y descuidamos el serio deber del </a:t>
            </a:r>
            <a:r>
              <a:rPr lang="es-CO" dirty="0" smtClean="0"/>
              <a:t>culto familiar</a:t>
            </a:r>
            <a:r>
              <a:rPr lang="es-CO" dirty="0"/>
              <a:t>? </a:t>
            </a:r>
            <a:endParaRPr lang="es-CO" dirty="0" smtClean="0"/>
          </a:p>
          <a:p>
            <a:pPr marL="0" indent="0">
              <a:buNone/>
            </a:pPr>
            <a:endParaRPr lang="es-CO" sz="3400" b="1" dirty="0" smtClean="0"/>
          </a:p>
          <a:p>
            <a:pPr marL="0" indent="0">
              <a:buNone/>
            </a:pPr>
            <a:r>
              <a:rPr lang="es-CO" sz="3400" b="1" dirty="0" smtClean="0"/>
              <a:t>El </a:t>
            </a:r>
            <a:r>
              <a:rPr lang="es-CO" sz="3400" b="1" dirty="0"/>
              <a:t>ejemplo de otros hombres santos es similar al de Abraham. </a:t>
            </a:r>
            <a:endParaRPr lang="es-CO" sz="3400" b="1" dirty="0" smtClean="0"/>
          </a:p>
          <a:p>
            <a:pPr marL="0" indent="0">
              <a:buNone/>
            </a:pPr>
            <a:endParaRPr lang="es-CO" dirty="0" smtClean="0"/>
          </a:p>
          <a:p>
            <a:pPr marL="400050" lvl="1" indent="0">
              <a:buNone/>
            </a:pPr>
            <a:r>
              <a:rPr lang="es-CO" dirty="0" smtClean="0"/>
              <a:t>Considere </a:t>
            </a:r>
            <a:r>
              <a:rPr lang="es-CO" dirty="0"/>
              <a:t>la devoción que refleja la </a:t>
            </a:r>
            <a:r>
              <a:rPr lang="es-CO" dirty="0" smtClean="0"/>
              <a:t>determinación </a:t>
            </a:r>
            <a:r>
              <a:rPr lang="es-CO" dirty="0"/>
              <a:t>de Josué quien declaró a Israel: “</a:t>
            </a:r>
            <a:r>
              <a:rPr lang="es-CO" b="1" i="1" dirty="0"/>
              <a:t>Yo y mi casa serviremos a Jehová</a:t>
            </a:r>
            <a:r>
              <a:rPr lang="es-CO" dirty="0"/>
              <a:t>” </a:t>
            </a:r>
            <a:r>
              <a:rPr lang="es-CO" u="sng" dirty="0" smtClean="0"/>
              <a:t>(Josué 24:15</a:t>
            </a:r>
            <a:r>
              <a:rPr lang="es-CO" u="sng" dirty="0"/>
              <a:t>)</a:t>
            </a:r>
            <a:r>
              <a:rPr lang="es-CO" dirty="0"/>
              <a:t>. </a:t>
            </a:r>
            <a:r>
              <a:rPr lang="es-CO" dirty="0" smtClean="0"/>
              <a:t> Josué No </a:t>
            </a:r>
            <a:r>
              <a:rPr lang="es-CO" dirty="0"/>
              <a:t>dejó que la posición </a:t>
            </a:r>
            <a:r>
              <a:rPr lang="es-CO" dirty="0" smtClean="0"/>
              <a:t>exaltada </a:t>
            </a:r>
            <a:r>
              <a:rPr lang="es-CO" dirty="0"/>
              <a:t>que ocupaba ni las obligaciones públicas que lo presionaban, lo distrajeran de procurar el bienestar de </a:t>
            </a:r>
            <a:r>
              <a:rPr lang="es-CO" dirty="0" smtClean="0"/>
              <a:t>su familia</a:t>
            </a:r>
            <a:r>
              <a:rPr lang="es-CO" dirty="0"/>
              <a:t>. </a:t>
            </a:r>
            <a:endParaRPr lang="es-CO" dirty="0" smtClean="0"/>
          </a:p>
          <a:p>
            <a:pPr marL="0" indent="0">
              <a:buNone/>
            </a:pPr>
            <a:endParaRPr lang="es-CO" dirty="0"/>
          </a:p>
          <a:p>
            <a:pPr marL="400050" lvl="1" indent="0">
              <a:buNone/>
            </a:pPr>
            <a:r>
              <a:rPr lang="es-CO" dirty="0" smtClean="0"/>
              <a:t>También</a:t>
            </a:r>
            <a:r>
              <a:rPr lang="es-CO" dirty="0"/>
              <a:t>, cuando David llevó el arca de Dios a </a:t>
            </a:r>
            <a:r>
              <a:rPr lang="es-CO" dirty="0" smtClean="0"/>
              <a:t>Jerusalén </a:t>
            </a:r>
            <a:r>
              <a:rPr lang="es-CO" dirty="0"/>
              <a:t>con gozo y gratitud, después de cumplir sus </a:t>
            </a:r>
            <a:r>
              <a:rPr lang="es-CO" dirty="0" smtClean="0"/>
              <a:t>obligaciones </a:t>
            </a:r>
            <a:r>
              <a:rPr lang="es-CO" dirty="0"/>
              <a:t>públicas “</a:t>
            </a:r>
            <a:r>
              <a:rPr lang="es-CO" b="1" i="1" dirty="0"/>
              <a:t>volvió para bendecir su casa</a:t>
            </a:r>
            <a:r>
              <a:rPr lang="es-CO" dirty="0"/>
              <a:t>” </a:t>
            </a:r>
            <a:r>
              <a:rPr lang="es-CO" u="sng" dirty="0"/>
              <a:t>(2 Sam. 6:20)</a:t>
            </a:r>
            <a:r>
              <a:rPr lang="es-CO" dirty="0"/>
              <a:t>.  </a:t>
            </a:r>
            <a:r>
              <a:rPr lang="es-CO" dirty="0" smtClean="0"/>
              <a:t>Además </a:t>
            </a:r>
            <a:r>
              <a:rPr lang="es-CO" dirty="0"/>
              <a:t>de estos importantes ejemplos podemos citar </a:t>
            </a:r>
            <a:r>
              <a:rPr lang="es-CO" dirty="0" smtClean="0"/>
              <a:t>los </a:t>
            </a:r>
            <a:r>
              <a:rPr lang="es-CO" dirty="0"/>
              <a:t>casos de </a:t>
            </a:r>
            <a:r>
              <a:rPr lang="es-CO" dirty="0" smtClean="0"/>
              <a:t>(</a:t>
            </a:r>
            <a:r>
              <a:rPr lang="es-CO" u="sng" dirty="0" smtClean="0"/>
              <a:t>Job 1:5</a:t>
            </a:r>
            <a:r>
              <a:rPr lang="es-CO" u="sng" dirty="0"/>
              <a:t>) </a:t>
            </a:r>
            <a:r>
              <a:rPr lang="es-CO" dirty="0"/>
              <a:t>y </a:t>
            </a:r>
            <a:r>
              <a:rPr lang="es-CO" dirty="0" smtClean="0"/>
              <a:t>(</a:t>
            </a:r>
            <a:r>
              <a:rPr lang="es-CO" u="sng" dirty="0" smtClean="0"/>
              <a:t>Daniel 6:9</a:t>
            </a:r>
            <a:r>
              <a:rPr lang="es-CO" u="sng" dirty="0"/>
              <a:t>)</a:t>
            </a:r>
            <a:r>
              <a:rPr lang="es-CO" dirty="0"/>
              <a:t>. </a:t>
            </a:r>
            <a:endParaRPr lang="es-CO" dirty="0" smtClean="0"/>
          </a:p>
          <a:p>
            <a:pPr marL="400050" lvl="1" indent="0">
              <a:buNone/>
            </a:pPr>
            <a:r>
              <a:rPr lang="es-CO" dirty="0" smtClean="0"/>
              <a:t>Citando uno sólo </a:t>
            </a:r>
            <a:r>
              <a:rPr lang="es-CO" dirty="0"/>
              <a:t>en el Nuevo Testamento pensamos en la historia de </a:t>
            </a:r>
            <a:r>
              <a:rPr lang="es-CO" dirty="0" smtClean="0"/>
              <a:t>Timoteo</a:t>
            </a:r>
            <a:r>
              <a:rPr lang="es-CO" dirty="0"/>
              <a:t>, quien se crió en un hogar piadoso. Pablo le hizo recordar la “</a:t>
            </a:r>
            <a:r>
              <a:rPr lang="es-CO" b="1" i="1" dirty="0"/>
              <a:t>fe no fingida</a:t>
            </a:r>
            <a:r>
              <a:rPr lang="es-CO" dirty="0"/>
              <a:t>” que había en él, y agregó: “</a:t>
            </a:r>
            <a:r>
              <a:rPr lang="es-CO" b="1" i="1" dirty="0"/>
              <a:t>la cual </a:t>
            </a:r>
            <a:r>
              <a:rPr lang="es-CO" b="1" i="1" dirty="0" smtClean="0"/>
              <a:t> residió </a:t>
            </a:r>
            <a:r>
              <a:rPr lang="es-CO" b="1" i="1" dirty="0"/>
              <a:t>primero en tu abuela Loida, y en tu madre Eunice</a:t>
            </a:r>
            <a:r>
              <a:rPr lang="es-CO" dirty="0"/>
              <a:t>”. ¡Con razón pudo decir enseguida: “</a:t>
            </a:r>
            <a:r>
              <a:rPr lang="es-CO" b="1" i="1" dirty="0"/>
              <a:t>desde la niñez has sabido las </a:t>
            </a:r>
            <a:r>
              <a:rPr lang="es-CO" b="1" i="1" dirty="0" smtClean="0"/>
              <a:t>Sagradas </a:t>
            </a:r>
            <a:r>
              <a:rPr lang="es-CO" b="1" i="1" dirty="0"/>
              <a:t>Escrituras</a:t>
            </a:r>
            <a:r>
              <a:rPr lang="es-CO" dirty="0"/>
              <a:t>”! </a:t>
            </a:r>
            <a:r>
              <a:rPr lang="es-CO" u="sng" dirty="0"/>
              <a:t>(2 Tim. 3:15)</a:t>
            </a:r>
            <a:r>
              <a:rPr lang="es-CO" dirty="0"/>
              <a:t> </a:t>
            </a:r>
          </a:p>
        </p:txBody>
      </p:sp>
    </p:spTree>
    <p:extLst>
      <p:ext uri="{BB962C8B-B14F-4D97-AF65-F5344CB8AC3E}">
        <p14:creationId xmlns:p14="http://schemas.microsoft.com/office/powerpoint/2010/main" val="295822519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 calcmode="lin" valueType="num">
                                      <p:cBhvr>
                                        <p:cTn id="7"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8"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9" dur="500"/>
                                        <p:tgtEl>
                                          <p:spTgt spid="3">
                                            <p:txEl>
                                              <p:pRg st="6" end="6"/>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7" end="7"/>
                                            </p:txEl>
                                          </p:spTgt>
                                        </p:tgtEl>
                                        <p:attrNameLst>
                                          <p:attrName>style.visibility</p:attrName>
                                        </p:attrNameLst>
                                      </p:cBhvr>
                                      <p:to>
                                        <p:strVal val="visible"/>
                                      </p:to>
                                    </p:set>
                                    <p:anim calcmode="lin" valueType="num">
                                      <p:cBhvr>
                                        <p:cTn id="12"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14"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188640"/>
            <a:ext cx="8856984" cy="6408712"/>
          </a:xfrm>
          <a:solidFill>
            <a:schemeClr val="accent4">
              <a:lumMod val="20000"/>
              <a:lumOff val="80000"/>
            </a:schemeClr>
          </a:solidFill>
          <a:scene3d>
            <a:camera prst="orthographicFront"/>
            <a:lightRig rig="threePt" dir="t"/>
          </a:scene3d>
          <a:sp3d>
            <a:bevelT prst="relaxedInset"/>
          </a:sp3d>
        </p:spPr>
        <p:txBody>
          <a:bodyPr>
            <a:normAutofit fontScale="85000" lnSpcReduction="20000"/>
          </a:bodyPr>
          <a:lstStyle/>
          <a:p>
            <a:pPr marL="0" indent="0">
              <a:buNone/>
            </a:pPr>
            <a:r>
              <a:rPr lang="es-CO" dirty="0"/>
              <a:t>Por otra parte, podemos observar las terribles amenazas pronunciadas contra los que descuidan este deber. Nos </a:t>
            </a:r>
            <a:r>
              <a:rPr lang="es-CO" dirty="0" smtClean="0"/>
              <a:t>preguntamos </a:t>
            </a:r>
            <a:r>
              <a:rPr lang="es-CO" dirty="0"/>
              <a:t>cuántos de </a:t>
            </a:r>
            <a:r>
              <a:rPr lang="es-CO" dirty="0" smtClean="0"/>
              <a:t>nosotros hemos reflexionado </a:t>
            </a:r>
            <a:r>
              <a:rPr lang="es-CO" dirty="0"/>
              <a:t>seriamente sobre estas palabras impresionantes</a:t>
            </a:r>
            <a:r>
              <a:rPr lang="es-CO" i="1" dirty="0"/>
              <a:t>:“¡</a:t>
            </a:r>
            <a:r>
              <a:rPr lang="es-CO" b="1" i="1" dirty="0">
                <a:latin typeface="Agency FB" pitchFamily="34" charset="0"/>
              </a:rPr>
              <a:t>Derrama </a:t>
            </a:r>
            <a:r>
              <a:rPr lang="es-CO" b="1" i="1" dirty="0" smtClean="0">
                <a:latin typeface="Agency FB" pitchFamily="34" charset="0"/>
              </a:rPr>
              <a:t>tu </a:t>
            </a:r>
            <a:r>
              <a:rPr lang="es-CO" b="1" i="1" dirty="0">
                <a:latin typeface="Agency FB" pitchFamily="34" charset="0"/>
              </a:rPr>
              <a:t>enojo sobre las gentes que no te conocen, y sobre las naciones que no invocan tu Nombre</a:t>
            </a:r>
            <a:r>
              <a:rPr lang="es-CO" dirty="0"/>
              <a:t>!” </a:t>
            </a:r>
            <a:r>
              <a:rPr lang="es-CO" u="sng" dirty="0"/>
              <a:t>(Jer. 10:25)</a:t>
            </a:r>
            <a:r>
              <a:rPr lang="es-CO" dirty="0"/>
              <a:t> </a:t>
            </a:r>
            <a:endParaRPr lang="es-CO" dirty="0" smtClean="0"/>
          </a:p>
          <a:p>
            <a:pPr marL="400050" lvl="1" indent="0">
              <a:buNone/>
            </a:pPr>
            <a:r>
              <a:rPr lang="es-CO" dirty="0" smtClean="0"/>
              <a:t>Qué tremendamente </a:t>
            </a:r>
            <a:r>
              <a:rPr lang="es-CO" dirty="0"/>
              <a:t>serio es saber que </a:t>
            </a:r>
            <a:r>
              <a:rPr lang="es-CO" dirty="0">
                <a:solidFill>
                  <a:srgbClr val="FF0000"/>
                </a:solidFill>
              </a:rPr>
              <a:t>las familias que no oran son consideradas aquí iguales a los paganos que no conocen </a:t>
            </a:r>
            <a:r>
              <a:rPr lang="es-CO" dirty="0" smtClean="0">
                <a:solidFill>
                  <a:srgbClr val="FF0000"/>
                </a:solidFill>
              </a:rPr>
              <a:t>al </a:t>
            </a:r>
            <a:r>
              <a:rPr lang="es-CO" dirty="0">
                <a:solidFill>
                  <a:srgbClr val="FF0000"/>
                </a:solidFill>
              </a:rPr>
              <a:t>Señor</a:t>
            </a:r>
            <a:r>
              <a:rPr lang="es-CO" dirty="0"/>
              <a:t>. ¿Esto nos sorprende? Pues</a:t>
            </a:r>
            <a:r>
              <a:rPr lang="es-CO" dirty="0">
                <a:solidFill>
                  <a:srgbClr val="FF0000"/>
                </a:solidFill>
              </a:rPr>
              <a:t>, hay muchas familias paganas que se juntan para adorar a sus dioses falsos</a:t>
            </a:r>
            <a:r>
              <a:rPr lang="es-CO" dirty="0"/>
              <a:t>. ¿</a:t>
            </a:r>
            <a:r>
              <a:rPr lang="es-CO" u="sng" dirty="0"/>
              <a:t>Y no es </a:t>
            </a:r>
            <a:r>
              <a:rPr lang="es-CO" u="sng" dirty="0" smtClean="0"/>
              <a:t>esto </a:t>
            </a:r>
            <a:r>
              <a:rPr lang="es-CO" u="sng" dirty="0"/>
              <a:t>causa de vergüenza para los cristianos profesos</a:t>
            </a:r>
            <a:r>
              <a:rPr lang="es-CO" dirty="0"/>
              <a:t>? </a:t>
            </a:r>
            <a:endParaRPr lang="es-CO" dirty="0" smtClean="0"/>
          </a:p>
          <a:p>
            <a:pPr marL="400050" lvl="1" indent="0">
              <a:buNone/>
            </a:pPr>
            <a:r>
              <a:rPr lang="es-CO" dirty="0" smtClean="0"/>
              <a:t>Observe </a:t>
            </a:r>
            <a:r>
              <a:rPr lang="es-CO" dirty="0"/>
              <a:t>también que Jeremías 10:25 registra imprecaciones </a:t>
            </a:r>
            <a:r>
              <a:rPr lang="es-CO" dirty="0" smtClean="0"/>
              <a:t>terribles </a:t>
            </a:r>
            <a:r>
              <a:rPr lang="es-CO" dirty="0"/>
              <a:t>sobre ambas clases por igual: “</a:t>
            </a:r>
            <a:r>
              <a:rPr lang="es-CO" b="1" i="1" dirty="0">
                <a:latin typeface="Agency FB" pitchFamily="34" charset="0"/>
              </a:rPr>
              <a:t>Derrama tu enojo sobre</a:t>
            </a:r>
            <a:r>
              <a:rPr lang="es-CO" dirty="0"/>
              <a:t>...” Con cuánta claridad nos hablan estas palabras. </a:t>
            </a:r>
            <a:r>
              <a:rPr lang="es-CO" u="sng" dirty="0" smtClean="0"/>
              <a:t>No </a:t>
            </a:r>
            <a:r>
              <a:rPr lang="es-CO" u="sng" dirty="0"/>
              <a:t>basta que oremos como individuos privadamente en nuestra cámara; se requiere que también honremos a Dios</a:t>
            </a:r>
            <a:r>
              <a:rPr lang="es-CO" dirty="0"/>
              <a:t>. </a:t>
            </a:r>
            <a:r>
              <a:rPr lang="es-CO" dirty="0" smtClean="0">
                <a:solidFill>
                  <a:srgbClr val="FF0000"/>
                </a:solidFill>
              </a:rPr>
              <a:t>Dos </a:t>
            </a:r>
            <a:r>
              <a:rPr lang="es-CO" dirty="0">
                <a:solidFill>
                  <a:srgbClr val="FF0000"/>
                </a:solidFill>
              </a:rPr>
              <a:t>veces cada día como mínimo, –de mañana y de noche— toda la familia debe reunirse para arrodillarse ante el Señor —padres </a:t>
            </a:r>
            <a:r>
              <a:rPr lang="es-CO" dirty="0" smtClean="0">
                <a:solidFill>
                  <a:srgbClr val="FF0000"/>
                </a:solidFill>
              </a:rPr>
              <a:t>e </a:t>
            </a:r>
            <a:r>
              <a:rPr lang="es-CO" dirty="0">
                <a:solidFill>
                  <a:srgbClr val="FF0000"/>
                </a:solidFill>
              </a:rPr>
              <a:t>hijos, amo y siervo— para confesar sus pecados, para agradecer las misericordias de Dios, para buscar su ayuda y su bendición</a:t>
            </a:r>
            <a:r>
              <a:rPr lang="es-CO" dirty="0"/>
              <a:t>. </a:t>
            </a:r>
          </a:p>
          <a:p>
            <a:endParaRPr lang="es-CO" dirty="0" smtClean="0"/>
          </a:p>
        </p:txBody>
      </p:sp>
    </p:spTree>
    <p:extLst>
      <p:ext uri="{BB962C8B-B14F-4D97-AF65-F5344CB8AC3E}">
        <p14:creationId xmlns:p14="http://schemas.microsoft.com/office/powerpoint/2010/main" val="228238112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440160"/>
          </a:xfrm>
          <a:solidFill>
            <a:schemeClr val="accent1">
              <a:lumMod val="40000"/>
              <a:lumOff val="60000"/>
            </a:schemeClr>
          </a:solidFill>
          <a:scene3d>
            <a:camera prst="orthographicFront"/>
            <a:lightRig rig="threePt" dir="t"/>
          </a:scene3d>
          <a:sp3d>
            <a:bevelT prst="relaxedInset"/>
          </a:sp3d>
        </p:spPr>
        <p:txBody>
          <a:bodyPr>
            <a:normAutofit lnSpcReduction="10000"/>
          </a:bodyPr>
          <a:lstStyle/>
          <a:p>
            <a:pPr marL="0" indent="0">
              <a:buNone/>
            </a:pPr>
            <a:r>
              <a:rPr lang="es-CO" dirty="0"/>
              <a:t>No debemos dejar que nada interfiera con este deber: todos los demás quehaceres domésticos deben supeditarse a él. </a:t>
            </a:r>
            <a:endParaRPr lang="es-CO" dirty="0" smtClean="0"/>
          </a:p>
        </p:txBody>
      </p:sp>
      <p:sp>
        <p:nvSpPr>
          <p:cNvPr id="4" name="3 Rectángulo"/>
          <p:cNvSpPr/>
          <p:nvPr/>
        </p:nvSpPr>
        <p:spPr>
          <a:xfrm>
            <a:off x="467544" y="2060848"/>
            <a:ext cx="5184576" cy="2308324"/>
          </a:xfrm>
          <a:prstGeom prst="rect">
            <a:avLst/>
          </a:prstGeom>
          <a:solidFill>
            <a:schemeClr val="accent4">
              <a:lumMod val="20000"/>
              <a:lumOff val="80000"/>
            </a:schemeClr>
          </a:solidFill>
          <a:scene3d>
            <a:camera prst="orthographicFront"/>
            <a:lightRig rig="threePt" dir="t"/>
          </a:scene3d>
          <a:sp3d>
            <a:bevelT w="139700" prst="cross"/>
          </a:sp3d>
        </p:spPr>
        <p:txBody>
          <a:bodyPr wrap="square">
            <a:spAutoFit/>
          </a:bodyPr>
          <a:lstStyle/>
          <a:p>
            <a:r>
              <a:rPr lang="es-CO" sz="2400" dirty="0"/>
              <a:t>La cabeza del hogar es el que debe dirigir el momento devocional, pero si está ausente, o gravemente enfermo, o es </a:t>
            </a:r>
            <a:r>
              <a:rPr lang="es-CO" sz="2400" dirty="0" smtClean="0"/>
              <a:t>converso, </a:t>
            </a:r>
            <a:r>
              <a:rPr lang="es-CO" sz="2400" dirty="0"/>
              <a:t>entonces la esposa tomará su lugar. Bajo ningún concepto ha de omitirse el culto familiar.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3" y="2060848"/>
            <a:ext cx="2808709" cy="2304256"/>
          </a:xfrm>
          <a:prstGeom prst="rect">
            <a:avLst/>
          </a:prstGeom>
          <a:noFill/>
          <a:ln>
            <a:noFill/>
          </a:ln>
          <a:effectLst/>
          <a:scene3d>
            <a:camera prst="isometricOffAxis1Right"/>
            <a:lightRig rig="threePt" dir="t"/>
          </a:scene3d>
          <a:sp3d>
            <a:bevelT prst="relaxedInse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467544" y="4631667"/>
            <a:ext cx="8209308" cy="1815882"/>
          </a:xfrm>
          <a:prstGeom prst="rect">
            <a:avLst/>
          </a:prstGeom>
          <a:solidFill>
            <a:schemeClr val="accent1">
              <a:lumMod val="40000"/>
              <a:lumOff val="60000"/>
            </a:schemeClr>
          </a:solidFill>
          <a:scene3d>
            <a:camera prst="orthographicFront"/>
            <a:lightRig rig="threePt" dir="t"/>
          </a:scene3d>
          <a:sp3d>
            <a:bevelT prst="relaxedInset"/>
          </a:sp3d>
        </p:spPr>
        <p:txBody>
          <a:bodyPr wrap="square">
            <a:spAutoFit/>
          </a:bodyPr>
          <a:lstStyle/>
          <a:p>
            <a:r>
              <a:rPr lang="es-CO" sz="2800" dirty="0"/>
              <a:t>Si queremos disfrutar de las bendiciones de Dios sobre nuestra familia, entonces reúnanse sus integrantes diariamente para alabar y orar al Señor. “Honraré a los que me honren” es su promesa. </a:t>
            </a:r>
          </a:p>
        </p:txBody>
      </p:sp>
    </p:spTree>
    <p:extLst>
      <p:ext uri="{BB962C8B-B14F-4D97-AF65-F5344CB8AC3E}">
        <p14:creationId xmlns:p14="http://schemas.microsoft.com/office/powerpoint/2010/main" val="2523878089"/>
      </p:ext>
    </p:extLst>
  </p:cSld>
  <p:clrMapOvr>
    <a:masterClrMapping/>
  </p:clrMapOvr>
  <p:transition spd="slow">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3">
              <a:lumMod val="20000"/>
              <a:lumOff val="80000"/>
            </a:schemeClr>
          </a:solidFill>
          <a:scene3d>
            <a:camera prst="orthographicFront"/>
            <a:lightRig rig="threePt" dir="t"/>
          </a:scene3d>
          <a:sp3d>
            <a:bevelT prst="slope"/>
          </a:sp3d>
        </p:spPr>
        <p:txBody>
          <a:bodyPr>
            <a:normAutofit fontScale="77500" lnSpcReduction="20000"/>
          </a:bodyPr>
          <a:lstStyle/>
          <a:p>
            <a:pPr marL="0" indent="0">
              <a:buNone/>
            </a:pPr>
            <a:r>
              <a:rPr lang="es-CO" dirty="0" smtClean="0"/>
              <a:t>Un </a:t>
            </a:r>
            <a:r>
              <a:rPr lang="es-CO" dirty="0"/>
              <a:t>antiguo </a:t>
            </a:r>
            <a:r>
              <a:rPr lang="es-CO" dirty="0" smtClean="0"/>
              <a:t>escritor </a:t>
            </a:r>
            <a:r>
              <a:rPr lang="es-CO" dirty="0"/>
              <a:t>dijo: “</a:t>
            </a:r>
            <a:r>
              <a:rPr lang="es-CO" u="sng" dirty="0"/>
              <a:t>Una familia sin oración es como una casa sin techo, abierta y expuesta a todas las tormentas </a:t>
            </a:r>
            <a:r>
              <a:rPr lang="es-CO" u="sng" dirty="0" smtClean="0"/>
              <a:t>del </a:t>
            </a:r>
            <a:r>
              <a:rPr lang="es-CO" u="sng" dirty="0"/>
              <a:t>Cielo</a:t>
            </a:r>
            <a:r>
              <a:rPr lang="es-CO" dirty="0"/>
              <a:t>.” </a:t>
            </a:r>
            <a:r>
              <a:rPr lang="es-CO" dirty="0">
                <a:solidFill>
                  <a:srgbClr val="FF0000"/>
                </a:solidFill>
              </a:rPr>
              <a:t>Todas nuestras comodidades domésticas y las misericordias temporales que tenemos proceden del amor y la </a:t>
            </a:r>
            <a:r>
              <a:rPr lang="es-CO" dirty="0" smtClean="0">
                <a:solidFill>
                  <a:srgbClr val="FF0000"/>
                </a:solidFill>
              </a:rPr>
              <a:t>bondad </a:t>
            </a:r>
            <a:r>
              <a:rPr lang="es-CO" dirty="0">
                <a:solidFill>
                  <a:srgbClr val="FF0000"/>
                </a:solidFill>
              </a:rPr>
              <a:t>del Señor, y lo mejor que podemos hacer para corresponderle es reconocer con agradecimiento, juntos, su </a:t>
            </a:r>
            <a:r>
              <a:rPr lang="es-CO" dirty="0" smtClean="0">
                <a:solidFill>
                  <a:srgbClr val="FF0000"/>
                </a:solidFill>
              </a:rPr>
              <a:t>bondad </a:t>
            </a:r>
            <a:r>
              <a:rPr lang="es-CO" dirty="0">
                <a:solidFill>
                  <a:srgbClr val="FF0000"/>
                </a:solidFill>
              </a:rPr>
              <a:t>para con nosotros como familia</a:t>
            </a:r>
            <a:r>
              <a:rPr lang="es-CO" dirty="0"/>
              <a:t>. Las excusas para no cumplir este sagrado deber son inútiles y carecen de valor. </a:t>
            </a:r>
          </a:p>
          <a:p>
            <a:endParaRPr lang="es-CO" dirty="0" smtClean="0"/>
          </a:p>
          <a:p>
            <a:r>
              <a:rPr lang="es-CO" dirty="0" smtClean="0"/>
              <a:t>¿</a:t>
            </a:r>
            <a:r>
              <a:rPr lang="es-CO" b="1" dirty="0" smtClean="0"/>
              <a:t>De </a:t>
            </a:r>
            <a:r>
              <a:rPr lang="es-CO" b="1" dirty="0"/>
              <a:t>qué nos valdrá decir, cuando rindamos cuentas ante Dios por la mayordomía de nuestra familia, que no teníamos </a:t>
            </a:r>
            <a:r>
              <a:rPr lang="es-CO" b="1" dirty="0" smtClean="0"/>
              <a:t>tiempo </a:t>
            </a:r>
            <a:r>
              <a:rPr lang="es-CO" b="1" dirty="0"/>
              <a:t>ya que trabajábamos sin parar desde la mañana hasta la </a:t>
            </a:r>
            <a:r>
              <a:rPr lang="es-CO" b="1" dirty="0" smtClean="0"/>
              <a:t>noche</a:t>
            </a:r>
            <a:r>
              <a:rPr lang="es-CO" dirty="0" smtClean="0"/>
              <a:t>?</a:t>
            </a:r>
          </a:p>
          <a:p>
            <a:r>
              <a:rPr lang="es-CO" dirty="0" smtClean="0">
                <a:solidFill>
                  <a:srgbClr val="FF0000"/>
                </a:solidFill>
              </a:rPr>
              <a:t>Cuanto </a:t>
            </a:r>
            <a:r>
              <a:rPr lang="es-CO" dirty="0">
                <a:solidFill>
                  <a:srgbClr val="FF0000"/>
                </a:solidFill>
              </a:rPr>
              <a:t>más urgentes son nuestros deberes </a:t>
            </a:r>
            <a:r>
              <a:rPr lang="es-CO" dirty="0" smtClean="0">
                <a:solidFill>
                  <a:srgbClr val="FF0000"/>
                </a:solidFill>
              </a:rPr>
              <a:t>temporales</a:t>
            </a:r>
            <a:r>
              <a:rPr lang="es-CO" dirty="0">
                <a:solidFill>
                  <a:srgbClr val="FF0000"/>
                </a:solidFill>
              </a:rPr>
              <a:t>, más grande es nuestra necesidad de buscar socorro espiritual. Tampoco sirve que el cristiano alegue que no </a:t>
            </a:r>
            <a:r>
              <a:rPr lang="es-CO" dirty="0" smtClean="0">
                <a:solidFill>
                  <a:srgbClr val="FF0000"/>
                </a:solidFill>
              </a:rPr>
              <a:t>es </a:t>
            </a:r>
            <a:r>
              <a:rPr lang="es-CO" dirty="0">
                <a:solidFill>
                  <a:srgbClr val="FF0000"/>
                </a:solidFill>
              </a:rPr>
              <a:t>competente para realizar semejante tarea: los dones y talentos se desarrollan con el uso y no con descuidarlos. </a:t>
            </a:r>
          </a:p>
        </p:txBody>
      </p:sp>
    </p:spTree>
    <p:extLst>
      <p:ext uri="{BB962C8B-B14F-4D97-AF65-F5344CB8AC3E}">
        <p14:creationId xmlns:p14="http://schemas.microsoft.com/office/powerpoint/2010/main" val="132832179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8352928" cy="6120680"/>
          </a:xfrm>
          <a:solidFill>
            <a:schemeClr val="accent4">
              <a:lumMod val="20000"/>
              <a:lumOff val="80000"/>
            </a:schemeClr>
          </a:solidFill>
          <a:scene3d>
            <a:camera prst="orthographicFront"/>
            <a:lightRig rig="threePt" dir="t"/>
          </a:scene3d>
          <a:sp3d>
            <a:bevelT prst="relaxedInset"/>
          </a:sp3d>
        </p:spPr>
        <p:txBody>
          <a:bodyPr>
            <a:normAutofit fontScale="70000" lnSpcReduction="20000"/>
          </a:bodyPr>
          <a:lstStyle/>
          <a:p>
            <a:pPr marL="0" indent="0">
              <a:buNone/>
            </a:pPr>
            <a:r>
              <a:rPr lang="es-CO" dirty="0"/>
              <a:t>El culto familiar debe realizarse reverente, sincera y sencillamente. Es entonces que los pequeños recibirán sus primeras impresiones y formarán sus primeros conceptos del Señor Dios. Debe tenerse sumo cuidado a fin de no darles una idea falsa de la Persona Divina. Con este fin debe mantenerse un equilibrio entre comunicar su </a:t>
            </a:r>
            <a:r>
              <a:rPr lang="es-CO" dirty="0" smtClean="0"/>
              <a:t>trascendencia (Importancia </a:t>
            </a:r>
            <a:r>
              <a:rPr lang="es-CO" dirty="0"/>
              <a:t>que tiene </a:t>
            </a:r>
            <a:r>
              <a:rPr lang="es-CO" dirty="0" smtClean="0"/>
              <a:t>Dios) </a:t>
            </a:r>
            <a:r>
              <a:rPr lang="es-CO" dirty="0"/>
              <a:t>y su inmanencia, </a:t>
            </a:r>
            <a:r>
              <a:rPr lang="es-CO" dirty="0" smtClean="0"/>
              <a:t>(Que </a:t>
            </a:r>
            <a:r>
              <a:rPr lang="es-CO" dirty="0"/>
              <a:t>es esencial y </a:t>
            </a:r>
            <a:r>
              <a:rPr lang="es-CO" dirty="0" smtClean="0"/>
              <a:t>permanente en Él, Su carácter), su </a:t>
            </a:r>
            <a:r>
              <a:rPr lang="es-CO" dirty="0"/>
              <a:t>santidad y su misericordia, su poder y su ternura, su justicia y su gracia. La adoración debe empezar con unas pocas palabras de oración invocando la presencia y bendición de Dios. Debe seguirle un corto pasaje de su Palabra, con breves comentarios sobre el mismo. Pueden cantarse dos o tres estrofas de un salmo y luego concluir con una oración en que se encomienda a la familia a las manos de Dios. </a:t>
            </a:r>
          </a:p>
          <a:p>
            <a:r>
              <a:rPr lang="es-CO" dirty="0"/>
              <a:t>Aunque no podamos orar con elocuencia, hemos de hacerlo de todo corazón. Las oraciones que prevalecen son generalmente breves. Cuídese de no cansar a los pequeñitos. Los beneficios y las bendiciones del culto familiar son incalculables. </a:t>
            </a:r>
          </a:p>
          <a:p>
            <a:r>
              <a:rPr lang="es-CO" b="1" u="sng" dirty="0" smtClean="0"/>
              <a:t>Primero</a:t>
            </a:r>
            <a:r>
              <a:rPr lang="es-CO" dirty="0" smtClean="0"/>
              <a:t>. </a:t>
            </a:r>
            <a:r>
              <a:rPr lang="es-CO" b="1" dirty="0" smtClean="0">
                <a:solidFill>
                  <a:srgbClr val="FF0000"/>
                </a:solidFill>
              </a:rPr>
              <a:t>El </a:t>
            </a:r>
            <a:r>
              <a:rPr lang="es-CO" b="1" dirty="0">
                <a:solidFill>
                  <a:srgbClr val="FF0000"/>
                </a:solidFill>
              </a:rPr>
              <a:t>culto familiar evita muchos pecados. </a:t>
            </a:r>
          </a:p>
          <a:p>
            <a:r>
              <a:rPr lang="es-CO" b="1" u="sng" dirty="0" smtClean="0"/>
              <a:t>Segundo</a:t>
            </a:r>
            <a:r>
              <a:rPr lang="es-CO" dirty="0" smtClean="0"/>
              <a:t>. </a:t>
            </a:r>
            <a:r>
              <a:rPr lang="es-CO" b="1" dirty="0" smtClean="0">
                <a:solidFill>
                  <a:srgbClr val="FF0000"/>
                </a:solidFill>
              </a:rPr>
              <a:t>Maravilla </a:t>
            </a:r>
            <a:r>
              <a:rPr lang="es-CO" b="1" dirty="0">
                <a:solidFill>
                  <a:srgbClr val="FF0000"/>
                </a:solidFill>
              </a:rPr>
              <a:t>el alma, comunica un sentido de la majestad y autoridad de Dios, presenta verdades solemnes a la </a:t>
            </a:r>
            <a:r>
              <a:rPr lang="es-CO" b="1" dirty="0" smtClean="0">
                <a:solidFill>
                  <a:srgbClr val="FF0000"/>
                </a:solidFill>
              </a:rPr>
              <a:t>mente. </a:t>
            </a:r>
            <a:endParaRPr lang="es-CO" b="1" dirty="0">
              <a:solidFill>
                <a:srgbClr val="FF0000"/>
              </a:solidFill>
            </a:endParaRPr>
          </a:p>
          <a:p>
            <a:r>
              <a:rPr lang="es-CO" b="1" u="sng" dirty="0" smtClean="0"/>
              <a:t>Tercero.</a:t>
            </a:r>
            <a:r>
              <a:rPr lang="es-CO" dirty="0" smtClean="0"/>
              <a:t>  </a:t>
            </a:r>
            <a:r>
              <a:rPr lang="es-CO" b="1" dirty="0" smtClean="0">
                <a:solidFill>
                  <a:srgbClr val="FF0000"/>
                </a:solidFill>
              </a:rPr>
              <a:t>Brinda </a:t>
            </a:r>
            <a:r>
              <a:rPr lang="es-CO" b="1" dirty="0">
                <a:solidFill>
                  <a:srgbClr val="FF0000"/>
                </a:solidFill>
              </a:rPr>
              <a:t>beneficios de Dios sobre el hogar. </a:t>
            </a:r>
          </a:p>
        </p:txBody>
      </p:sp>
    </p:spTree>
    <p:extLst>
      <p:ext uri="{BB962C8B-B14F-4D97-AF65-F5344CB8AC3E}">
        <p14:creationId xmlns:p14="http://schemas.microsoft.com/office/powerpoint/2010/main" val="338775517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accent4">
              <a:lumMod val="20000"/>
              <a:lumOff val="80000"/>
            </a:schemeClr>
          </a:solidFill>
          <a:scene3d>
            <a:camera prst="orthographicFront"/>
            <a:lightRig rig="threePt" dir="t"/>
          </a:scene3d>
          <a:sp3d>
            <a:bevelT prst="convex"/>
          </a:sp3d>
        </p:spPr>
        <p:txBody>
          <a:bodyPr>
            <a:normAutofit fontScale="77500" lnSpcReduction="20000"/>
          </a:bodyPr>
          <a:lstStyle/>
          <a:p>
            <a:pPr marL="0" indent="0">
              <a:buNone/>
            </a:pPr>
            <a:r>
              <a:rPr lang="es-CO" dirty="0"/>
              <a:t>La devoción personal en el hogar es un medio </a:t>
            </a:r>
            <a:r>
              <a:rPr lang="es-CO" dirty="0" smtClean="0"/>
              <a:t>muy  influyente</a:t>
            </a:r>
            <a:r>
              <a:rPr lang="es-CO" dirty="0"/>
              <a:t>, bajo Dios, para </a:t>
            </a:r>
            <a:r>
              <a:rPr lang="es-CO" dirty="0" smtClean="0"/>
              <a:t>comunicar </a:t>
            </a:r>
            <a:r>
              <a:rPr lang="es-CO" dirty="0"/>
              <a:t>devoción a los pequeños. Los niños son </a:t>
            </a:r>
            <a:r>
              <a:rPr lang="es-CO" dirty="0" smtClean="0"/>
              <a:t>criaturas </a:t>
            </a:r>
            <a:r>
              <a:rPr lang="es-CO" dirty="0"/>
              <a:t>que imitan, a quienes les encanta copiar lo </a:t>
            </a:r>
            <a:r>
              <a:rPr lang="es-CO" dirty="0" smtClean="0"/>
              <a:t>que </a:t>
            </a:r>
            <a:r>
              <a:rPr lang="es-CO" dirty="0"/>
              <a:t>ven en los demás</a:t>
            </a:r>
            <a:r>
              <a:rPr lang="es-CO" dirty="0" smtClean="0"/>
              <a:t>.</a:t>
            </a:r>
          </a:p>
          <a:p>
            <a:pPr marL="400050" lvl="1" indent="0">
              <a:buNone/>
            </a:pPr>
            <a:r>
              <a:rPr lang="es-CO" dirty="0" smtClean="0"/>
              <a:t> </a:t>
            </a:r>
          </a:p>
          <a:p>
            <a:pPr marL="400050" lvl="1" indent="0">
              <a:buNone/>
            </a:pPr>
            <a:r>
              <a:rPr lang="es-CO" sz="3100" dirty="0" smtClean="0"/>
              <a:t>“</a:t>
            </a:r>
            <a:r>
              <a:rPr lang="es-CO" sz="3100" b="1" i="1" dirty="0">
                <a:latin typeface="Agency FB" pitchFamily="34" charset="0"/>
              </a:rPr>
              <a:t>El estableció testimonio en Jacob, y puso ley en Israel, la cual mandó a nuestros padres que la </a:t>
            </a:r>
            <a:r>
              <a:rPr lang="es-CO" sz="3100" b="1" i="1" dirty="0" smtClean="0">
                <a:latin typeface="Agency FB" pitchFamily="34" charset="0"/>
              </a:rPr>
              <a:t>notificasen </a:t>
            </a:r>
            <a:r>
              <a:rPr lang="es-CO" sz="3100" b="1" i="1" dirty="0">
                <a:latin typeface="Agency FB" pitchFamily="34" charset="0"/>
              </a:rPr>
              <a:t>a sus hijos, para que lo sepa la generación venidera, los hijos que nacerán, y los que se levantarán, lo cuenten </a:t>
            </a:r>
            <a:r>
              <a:rPr lang="es-CO" sz="3100" b="1" i="1" dirty="0" smtClean="0">
                <a:latin typeface="Agency FB" pitchFamily="34" charset="0"/>
              </a:rPr>
              <a:t>a </a:t>
            </a:r>
            <a:r>
              <a:rPr lang="es-CO" sz="3100" b="1" i="1" dirty="0">
                <a:latin typeface="Agency FB" pitchFamily="34" charset="0"/>
              </a:rPr>
              <a:t>sus hijos. A fin de que pongan en Dios su confianza, y no se olviden de las obras de Dios, y guarden sus </a:t>
            </a:r>
            <a:r>
              <a:rPr lang="es-CO" sz="3100" b="1" i="1" dirty="0" smtClean="0">
                <a:latin typeface="Agency FB" pitchFamily="34" charset="0"/>
              </a:rPr>
              <a:t>mandamientos</a:t>
            </a:r>
            <a:r>
              <a:rPr lang="es-CO" sz="3100" dirty="0"/>
              <a:t>” </a:t>
            </a:r>
            <a:r>
              <a:rPr lang="es-CO" sz="3100" u="sng" dirty="0"/>
              <a:t>(Sal. 78:5-7)</a:t>
            </a:r>
            <a:r>
              <a:rPr lang="es-CO" sz="3100" dirty="0"/>
              <a:t>. </a:t>
            </a:r>
            <a:endParaRPr lang="es-CO" sz="3100" dirty="0" smtClean="0"/>
          </a:p>
          <a:p>
            <a:pPr marL="400050" lvl="1" indent="0">
              <a:buNone/>
            </a:pPr>
            <a:endParaRPr lang="es-CO" dirty="0" smtClean="0"/>
          </a:p>
          <a:p>
            <a:pPr marL="0" indent="0">
              <a:buNone/>
            </a:pPr>
            <a:r>
              <a:rPr lang="es-CO" sz="3800" b="1" dirty="0" smtClean="0"/>
              <a:t>¿</a:t>
            </a:r>
            <a:r>
              <a:rPr lang="es-CO" sz="3800" b="1" dirty="0"/>
              <a:t>Cuánto de la terrible condición moral y espiritual de las masas en la actualidad puede </a:t>
            </a:r>
            <a:r>
              <a:rPr lang="es-CO" sz="3800" b="1" dirty="0" smtClean="0"/>
              <a:t>adjudicarse </a:t>
            </a:r>
            <a:r>
              <a:rPr lang="es-CO" sz="3800" b="1" dirty="0"/>
              <a:t>al descuido de este deber por parte de los padres de familia? ¿Cómo pueden los que descuidan la adoración </a:t>
            </a:r>
            <a:r>
              <a:rPr lang="es-CO" sz="3800" b="1" dirty="0" smtClean="0"/>
              <a:t>a </a:t>
            </a:r>
            <a:r>
              <a:rPr lang="es-CO" sz="3800" b="1" dirty="0"/>
              <a:t>Dios en su familia pretender hallar paz y bienestar en el seno de su hogar</a:t>
            </a:r>
            <a:r>
              <a:rPr lang="es-CO" sz="3800" b="1" dirty="0" smtClean="0"/>
              <a:t>?</a:t>
            </a:r>
            <a:endParaRPr lang="es-CO" dirty="0" smtClean="0"/>
          </a:p>
          <a:p>
            <a:pPr marL="400050" lvl="1" indent="0">
              <a:buNone/>
            </a:pPr>
            <a:endParaRPr lang="es-CO" dirty="0"/>
          </a:p>
        </p:txBody>
      </p:sp>
    </p:spTree>
    <p:extLst>
      <p:ext uri="{BB962C8B-B14F-4D97-AF65-F5344CB8AC3E}">
        <p14:creationId xmlns:p14="http://schemas.microsoft.com/office/powerpoint/2010/main" val="325355391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bg2">
              <a:lumMod val="90000"/>
            </a:schemeClr>
          </a:solidFill>
          <a:scene3d>
            <a:camera prst="orthographicFront"/>
            <a:lightRig rig="threePt" dir="t"/>
          </a:scene3d>
          <a:sp3d>
            <a:bevelT w="152400" h="50800" prst="softRound"/>
          </a:sp3d>
        </p:spPr>
        <p:txBody>
          <a:bodyPr>
            <a:normAutofit fontScale="92500" lnSpcReduction="10000"/>
          </a:bodyPr>
          <a:lstStyle/>
          <a:p>
            <a:pPr marL="0" indent="0">
              <a:buNone/>
            </a:pPr>
            <a:r>
              <a:rPr lang="es-CO" dirty="0"/>
              <a:t>La oración cotidiana en el hogar es un medio bendito de gracia para disipar esas pasiones dolorosas a las cuales está sujeta nuestra naturaleza común. </a:t>
            </a:r>
            <a:endParaRPr lang="es-CO" dirty="0" smtClean="0"/>
          </a:p>
          <a:p>
            <a:pPr marL="400050" lvl="1" indent="0">
              <a:buNone/>
            </a:pPr>
            <a:endParaRPr lang="es-CO" dirty="0" smtClean="0"/>
          </a:p>
          <a:p>
            <a:pPr marL="400050" lvl="1" indent="0">
              <a:buNone/>
            </a:pPr>
            <a:r>
              <a:rPr lang="es-CO" dirty="0" smtClean="0"/>
              <a:t>Por </a:t>
            </a:r>
            <a:r>
              <a:rPr lang="es-CO" dirty="0"/>
              <a:t>último, la oración familiar nos premia con la presencia y la bendición del Señor. Contamos con una promesa de su  presencia que se aplica muy apropiadamente a este deber: </a:t>
            </a:r>
            <a:r>
              <a:rPr lang="es-CO" u="sng" dirty="0"/>
              <a:t>(vea Mat. 18:19, 20)</a:t>
            </a:r>
            <a:r>
              <a:rPr lang="es-CO" dirty="0"/>
              <a:t>.</a:t>
            </a:r>
            <a:r>
              <a:rPr lang="es-CO" u="sng" dirty="0"/>
              <a:t> </a:t>
            </a:r>
          </a:p>
          <a:p>
            <a:endParaRPr lang="es-CO" dirty="0" smtClean="0"/>
          </a:p>
          <a:p>
            <a:pPr marL="400050" lvl="1" indent="0">
              <a:buNone/>
            </a:pPr>
            <a:r>
              <a:rPr lang="es-CO" dirty="0" smtClean="0"/>
              <a:t>Muchos </a:t>
            </a:r>
            <a:r>
              <a:rPr lang="es-CO" dirty="0"/>
              <a:t>han descubierto en el culto  familiar aquella ayuda y comunión con Dios que anhelaban y que no habían logrado en la oración privada</a:t>
            </a:r>
            <a:r>
              <a:rPr lang="es-CO" dirty="0" smtClean="0"/>
              <a:t>. De ahora en adelante, pon en practica este consejo divino, y veras los resultados. Amen.</a:t>
            </a:r>
            <a:endParaRPr lang="es-CO" dirty="0"/>
          </a:p>
          <a:p>
            <a:endParaRPr lang="es-CO" dirty="0"/>
          </a:p>
        </p:txBody>
      </p:sp>
    </p:spTree>
    <p:extLst>
      <p:ext uri="{BB962C8B-B14F-4D97-AF65-F5344CB8AC3E}">
        <p14:creationId xmlns:p14="http://schemas.microsoft.com/office/powerpoint/2010/main" val="28634707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851104" cy="1143000"/>
          </a:xfrm>
          <a:solidFill>
            <a:schemeClr val="bg2">
              <a:lumMod val="75000"/>
            </a:schemeClr>
          </a:solidFill>
          <a:effectLst>
            <a:glow rad="228600">
              <a:schemeClr val="accent2">
                <a:satMod val="175000"/>
                <a:alpha val="40000"/>
              </a:schemeClr>
            </a:glow>
          </a:effectLst>
          <a:scene3d>
            <a:camera prst="orthographicFront"/>
            <a:lightRig rig="threePt" dir="t"/>
          </a:scene3d>
          <a:sp3d>
            <a:bevelT prst="relaxedInset"/>
          </a:sp3d>
        </p:spPr>
        <p:txBody>
          <a:bodyPr>
            <a:normAutofit fontScale="90000"/>
          </a:bodyPr>
          <a:lstStyle/>
          <a:p>
            <a:r>
              <a:rPr lang="es-CO" b="1" dirty="0"/>
              <a:t>LOS DEBERES DE ESPOSOS Y ESPOSAS</a:t>
            </a:r>
          </a:p>
        </p:txBody>
      </p:sp>
      <p:sp>
        <p:nvSpPr>
          <p:cNvPr id="3" name="2 Marcador de contenido"/>
          <p:cNvSpPr>
            <a:spLocks noGrp="1"/>
          </p:cNvSpPr>
          <p:nvPr>
            <p:ph idx="1"/>
          </p:nvPr>
        </p:nvSpPr>
        <p:spPr>
          <a:xfrm>
            <a:off x="179512" y="1600200"/>
            <a:ext cx="8784976" cy="5069160"/>
          </a:xfrm>
          <a:solidFill>
            <a:schemeClr val="accent3">
              <a:lumMod val="40000"/>
              <a:lumOff val="60000"/>
            </a:schemeClr>
          </a:solidFill>
          <a:scene3d>
            <a:camera prst="orthographicFront"/>
            <a:lightRig rig="threePt" dir="t"/>
          </a:scene3d>
          <a:sp3d>
            <a:bevelT prst="slope"/>
          </a:sp3d>
        </p:spPr>
        <p:txBody>
          <a:bodyPr>
            <a:normAutofit fontScale="62500" lnSpcReduction="20000"/>
          </a:bodyPr>
          <a:lstStyle/>
          <a:p>
            <a:pPr marL="0" indent="0">
              <a:buNone/>
            </a:pPr>
            <a:r>
              <a:rPr lang="es-CO" dirty="0"/>
              <a:t>“Cada uno empero de vosotros por sí, </a:t>
            </a:r>
            <a:r>
              <a:rPr lang="es-CO" dirty="0" smtClean="0"/>
              <a:t>ame </a:t>
            </a:r>
            <a:r>
              <a:rPr lang="es-CO" dirty="0"/>
              <a:t>también a su mujer como a sí mismo; </a:t>
            </a:r>
            <a:r>
              <a:rPr lang="es-CO" dirty="0" smtClean="0"/>
              <a:t>y </a:t>
            </a:r>
            <a:r>
              <a:rPr lang="es-CO" dirty="0"/>
              <a:t>la mujer reverencie a su marido.” </a:t>
            </a:r>
            <a:r>
              <a:rPr lang="es-CO" b="1" u="sng" dirty="0"/>
              <a:t>(Efesios 5:33) </a:t>
            </a:r>
          </a:p>
          <a:p>
            <a:pPr marL="0" indent="0">
              <a:buNone/>
            </a:pPr>
            <a:r>
              <a:rPr lang="es-CO" dirty="0" smtClean="0"/>
              <a:t>El </a:t>
            </a:r>
            <a:r>
              <a:rPr lang="es-CO" dirty="0"/>
              <a:t>matrimonio es el fundamento de toda la sociedad; por lo tanto, este tema es muy importante. Explicar </a:t>
            </a:r>
            <a:r>
              <a:rPr lang="es-CO" dirty="0" smtClean="0"/>
              <a:t>a ustedes </a:t>
            </a:r>
            <a:r>
              <a:rPr lang="es-CO" dirty="0"/>
              <a:t>los deberes conyugales es mucho más fácil que persuadirlos a cumplirlos en la práctica. Ajusten su </a:t>
            </a:r>
            <a:r>
              <a:rPr lang="es-CO" dirty="0" smtClean="0"/>
              <a:t>voluntad </a:t>
            </a:r>
            <a:r>
              <a:rPr lang="es-CO" dirty="0"/>
              <a:t>a las Escrituras, </a:t>
            </a:r>
            <a:r>
              <a:rPr lang="es-CO" dirty="0" smtClean="0"/>
              <a:t>o </a:t>
            </a:r>
            <a:r>
              <a:rPr lang="es-CO" dirty="0"/>
              <a:t>viceversa. Hagan suyo </a:t>
            </a:r>
            <a:r>
              <a:rPr lang="es-CO" b="1" u="sng" dirty="0"/>
              <a:t>Efesios 5:33.</a:t>
            </a:r>
          </a:p>
          <a:p>
            <a:pPr marL="400050" lvl="1" indent="0">
              <a:buNone/>
            </a:pPr>
            <a:r>
              <a:rPr lang="es-CO" sz="3200" b="1" dirty="0">
                <a:solidFill>
                  <a:srgbClr val="FF0000"/>
                </a:solidFill>
              </a:rPr>
              <a:t>1</a:t>
            </a:r>
            <a:r>
              <a:rPr lang="es-CO" dirty="0"/>
              <a:t>. </a:t>
            </a:r>
            <a:r>
              <a:rPr lang="es-CO" sz="3400" b="1" u="sng" dirty="0"/>
              <a:t>La conexión</a:t>
            </a:r>
            <a:r>
              <a:rPr lang="es-CO" sz="3400" b="1" u="sng" dirty="0" smtClean="0"/>
              <a:t>.</a:t>
            </a:r>
            <a:endParaRPr lang="es-CO" b="1" u="sng" dirty="0" smtClean="0"/>
          </a:p>
          <a:p>
            <a:pPr marL="400050" lvl="1" indent="0">
              <a:buNone/>
            </a:pPr>
            <a:r>
              <a:rPr lang="es-CO" dirty="0" smtClean="0"/>
              <a:t>“</a:t>
            </a:r>
            <a:r>
              <a:rPr lang="es-CO" dirty="0"/>
              <a:t>Empero” es una transición de la realidad de la relación de Cristo con la iglesia. Significa que a pesar </a:t>
            </a:r>
            <a:r>
              <a:rPr lang="es-CO" dirty="0" smtClean="0"/>
              <a:t>de </a:t>
            </a:r>
            <a:r>
              <a:rPr lang="es-CO" dirty="0"/>
              <a:t>ser un ideal inalcanzable, deben tratar de alcanzarlo, o que, por ser un noble ejemplo, deben imitarlo en su relación </a:t>
            </a:r>
            <a:r>
              <a:rPr lang="es-CO" dirty="0" smtClean="0"/>
              <a:t>con </a:t>
            </a:r>
            <a:r>
              <a:rPr lang="es-CO" dirty="0"/>
              <a:t>su cónyuge. </a:t>
            </a:r>
          </a:p>
          <a:p>
            <a:pPr marL="400050" lvl="1" indent="0">
              <a:buNone/>
            </a:pPr>
            <a:r>
              <a:rPr lang="es-CO" sz="3200" b="1" dirty="0">
                <a:solidFill>
                  <a:srgbClr val="FF0000"/>
                </a:solidFill>
              </a:rPr>
              <a:t>2</a:t>
            </a:r>
            <a:r>
              <a:rPr lang="es-CO" dirty="0"/>
              <a:t>. </a:t>
            </a:r>
            <a:r>
              <a:rPr lang="es-CO" sz="3200" b="1" u="sng" dirty="0"/>
              <a:t>La directiva</a:t>
            </a:r>
            <a:r>
              <a:rPr lang="es-CO" dirty="0"/>
              <a:t>. </a:t>
            </a:r>
          </a:p>
          <a:p>
            <a:pPr marL="400050" lvl="1" indent="0">
              <a:buNone/>
            </a:pPr>
            <a:r>
              <a:rPr lang="es-CO" b="1" dirty="0" smtClean="0"/>
              <a:t>A</a:t>
            </a:r>
            <a:r>
              <a:rPr lang="es-CO" dirty="0"/>
              <a:t>. La obligación universal de ella. “</a:t>
            </a:r>
            <a:r>
              <a:rPr lang="es-CO" u="sng" dirty="0"/>
              <a:t>Cada uno... de vosotros</a:t>
            </a:r>
            <a:r>
              <a:rPr lang="es-CO" dirty="0"/>
              <a:t>”, no importa lo bueno que sean ustedes o lo malo que </a:t>
            </a:r>
            <a:r>
              <a:rPr lang="es-CO" dirty="0" smtClean="0"/>
              <a:t>sean </a:t>
            </a:r>
            <a:r>
              <a:rPr lang="es-CO" dirty="0"/>
              <a:t>sus cónyuges. Todos los maridos tienen derecho al respeto de sus esposas, sean ellos sabios o necios, inteligentes o </a:t>
            </a:r>
            <a:r>
              <a:rPr lang="es-CO" dirty="0" smtClean="0"/>
              <a:t>lentos</a:t>
            </a:r>
            <a:r>
              <a:rPr lang="es-CO" dirty="0"/>
              <a:t>, habilidosos o torpes. Todas las esposas tienen derecho al amor de sus esposos, sean hermosas o feas, ricas o </a:t>
            </a:r>
            <a:r>
              <a:rPr lang="es-CO" dirty="0" smtClean="0"/>
              <a:t>pobres</a:t>
            </a:r>
            <a:r>
              <a:rPr lang="es-CO" dirty="0"/>
              <a:t>, sumisas o rebeldes. </a:t>
            </a:r>
          </a:p>
          <a:p>
            <a:pPr marL="400050" lvl="1" indent="0">
              <a:buNone/>
            </a:pPr>
            <a:r>
              <a:rPr lang="es-CO" b="1" dirty="0" smtClean="0"/>
              <a:t>B</a:t>
            </a:r>
            <a:r>
              <a:rPr lang="es-CO" dirty="0"/>
              <a:t>. La aplicación particular de ella. “</a:t>
            </a:r>
            <a:r>
              <a:rPr lang="es-CO" u="sng" dirty="0"/>
              <a:t>De por sí</a:t>
            </a:r>
            <a:r>
              <a:rPr lang="es-CO" dirty="0"/>
              <a:t>”, cada uno, cada esposo y esposa debe aplicar esto a su propio caso en </a:t>
            </a:r>
            <a:r>
              <a:rPr lang="es-CO" dirty="0" smtClean="0"/>
              <a:t>particular</a:t>
            </a:r>
            <a:r>
              <a:rPr lang="es-CO" dirty="0"/>
              <a:t>.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24328" y="260648"/>
            <a:ext cx="1316732" cy="1224136"/>
          </a:xfrm>
          <a:prstGeom prst="rect">
            <a:avLst/>
          </a:prstGeom>
          <a:noFill/>
          <a:ln>
            <a:noFill/>
          </a:ln>
          <a:effectLst/>
          <a:scene3d>
            <a:camera prst="isometricOffAxis1Right"/>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17912705"/>
      </p:ext>
    </p:extLst>
  </p:cSld>
  <p:clrMapOvr>
    <a:masterClrMapping/>
  </p:clrMapOvr>
  <p:transition spd="slow">
    <p:wip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solidFill>
            <a:schemeClr val="accent4">
              <a:lumMod val="20000"/>
              <a:lumOff val="80000"/>
            </a:schemeClr>
          </a:solidFill>
          <a:scene3d>
            <a:camera prst="orthographicFront"/>
            <a:lightRig rig="threePt" dir="t"/>
          </a:scene3d>
          <a:sp3d>
            <a:bevelT prst="slope"/>
          </a:sp3d>
        </p:spPr>
        <p:txBody>
          <a:bodyPr>
            <a:normAutofit fontScale="62500" lnSpcReduction="20000"/>
          </a:bodyPr>
          <a:lstStyle/>
          <a:p>
            <a:pPr marL="0" indent="0">
              <a:buNone/>
            </a:pPr>
            <a:r>
              <a:rPr lang="es-CO" sz="3400" b="1" dirty="0">
                <a:solidFill>
                  <a:srgbClr val="FF0000"/>
                </a:solidFill>
              </a:rPr>
              <a:t>3</a:t>
            </a:r>
            <a:r>
              <a:rPr lang="es-CO" dirty="0"/>
              <a:t>. </a:t>
            </a:r>
            <a:r>
              <a:rPr lang="es-CO" b="1" u="sng" dirty="0"/>
              <a:t>Resumen de los deberes.</a:t>
            </a:r>
          </a:p>
          <a:p>
            <a:r>
              <a:rPr lang="es-CO" dirty="0"/>
              <a:t>-</a:t>
            </a:r>
            <a:r>
              <a:rPr lang="es-CO" sz="3400" b="1" dirty="0"/>
              <a:t>A</a:t>
            </a:r>
            <a:r>
              <a:rPr lang="es-CO" dirty="0"/>
              <a:t>. </a:t>
            </a:r>
            <a:r>
              <a:rPr lang="es-CO" b="1" dirty="0"/>
              <a:t>El deber de cada esposo</a:t>
            </a:r>
            <a:r>
              <a:rPr lang="es-CO" dirty="0"/>
              <a:t>. Amar a su esposa. Éste no es el único deber pero incluye a todos los demás. Debe amarla </a:t>
            </a:r>
            <a:r>
              <a:rPr lang="es-CO" dirty="0" smtClean="0"/>
              <a:t>como </a:t>
            </a:r>
            <a:r>
              <a:rPr lang="es-CO" dirty="0"/>
              <a:t>a sí mismo. Esto es cómo (la Regla de Oro) y por qué ha de amarla (porque ambos son en realidad uno, amarla </a:t>
            </a:r>
            <a:r>
              <a:rPr lang="es-CO" dirty="0" smtClean="0"/>
              <a:t>dará </a:t>
            </a:r>
            <a:r>
              <a:rPr lang="es-CO" dirty="0"/>
              <a:t>como resultado bendiciones para él). </a:t>
            </a:r>
          </a:p>
          <a:p>
            <a:r>
              <a:rPr lang="es-CO" b="1" dirty="0"/>
              <a:t>-B</a:t>
            </a:r>
            <a:r>
              <a:rPr lang="es-CO" dirty="0"/>
              <a:t>. </a:t>
            </a:r>
            <a:r>
              <a:rPr lang="es-CO" b="1" dirty="0"/>
              <a:t>El deber de cada esposa</a:t>
            </a:r>
            <a:r>
              <a:rPr lang="es-CO" dirty="0"/>
              <a:t>. Temer (griego) o </a:t>
            </a:r>
            <a:r>
              <a:rPr lang="es-CO" dirty="0" smtClean="0"/>
              <a:t>reverenciar o </a:t>
            </a:r>
            <a:r>
              <a:rPr lang="es-CO" dirty="0"/>
              <a:t>respetar </a:t>
            </a:r>
            <a:r>
              <a:rPr lang="es-CO" dirty="0" smtClean="0"/>
              <a:t>a </a:t>
            </a:r>
            <a:r>
              <a:rPr lang="es-CO" dirty="0"/>
              <a:t>su marido, por su persona </a:t>
            </a:r>
            <a:r>
              <a:rPr lang="es-CO" dirty="0" smtClean="0"/>
              <a:t>y </a:t>
            </a:r>
            <a:r>
              <a:rPr lang="es-CO" dirty="0"/>
              <a:t>por su posición. Esto incluye necesariamente amor, porque si ella lo ama, tratará de agradarle y evitar ofenderlo. </a:t>
            </a:r>
          </a:p>
          <a:p>
            <a:r>
              <a:rPr lang="es-CO" b="1" u="sng" dirty="0"/>
              <a:t>Doctrina:</a:t>
            </a:r>
            <a:r>
              <a:rPr lang="es-CO" dirty="0"/>
              <a:t> cada esposo debe amar a su esposa como a sí mismo, </a:t>
            </a:r>
            <a:r>
              <a:rPr lang="es-CO" dirty="0" smtClean="0"/>
              <a:t>y </a:t>
            </a:r>
            <a:r>
              <a:rPr lang="es-CO" dirty="0"/>
              <a:t>cada esposa debe respetar a su </a:t>
            </a:r>
            <a:r>
              <a:rPr lang="es-CO" dirty="0" smtClean="0"/>
              <a:t>esposo. Recuerden </a:t>
            </a:r>
            <a:r>
              <a:rPr lang="es-CO" dirty="0"/>
              <a:t>que éste es el consejo de su Creador, articulado claramente tanto en el Antiguo como en el Nuevo </a:t>
            </a:r>
            <a:r>
              <a:rPr lang="es-CO" dirty="0" smtClean="0"/>
              <a:t>Testamento</a:t>
            </a:r>
            <a:r>
              <a:rPr lang="es-CO" dirty="0"/>
              <a:t>, y tanto por Pablo, el apóstol a los gentiles </a:t>
            </a:r>
            <a:r>
              <a:rPr lang="es-CO" u="sng" dirty="0"/>
              <a:t>(Ef. </a:t>
            </a:r>
            <a:r>
              <a:rPr lang="es-CO" u="sng" dirty="0" smtClean="0"/>
              <a:t>5:23; </a:t>
            </a:r>
            <a:r>
              <a:rPr lang="es-CO" u="sng" dirty="0"/>
              <a:t>Col. </a:t>
            </a:r>
            <a:r>
              <a:rPr lang="es-CO" u="sng" dirty="0" smtClean="0"/>
              <a:t>3:18)</a:t>
            </a:r>
            <a:r>
              <a:rPr lang="es-CO" dirty="0" smtClean="0"/>
              <a:t> </a:t>
            </a:r>
            <a:r>
              <a:rPr lang="es-CO" dirty="0"/>
              <a:t>como por Pedro, el apóstol a los judíos </a:t>
            </a:r>
            <a:r>
              <a:rPr lang="es-CO" u="sng" dirty="0"/>
              <a:t>(1 </a:t>
            </a:r>
            <a:r>
              <a:rPr lang="es-CO" u="sng" dirty="0" smtClean="0"/>
              <a:t>Ped</a:t>
            </a:r>
            <a:r>
              <a:rPr lang="es-CO" u="sng" dirty="0"/>
              <a:t>. </a:t>
            </a:r>
            <a:r>
              <a:rPr lang="es-CO" u="sng" dirty="0" smtClean="0"/>
              <a:t>3:1). </a:t>
            </a:r>
            <a:r>
              <a:rPr lang="es-CO" dirty="0"/>
              <a:t>Estos dos deberes (marido-amor, esposa-respeto) no son exhaustivos, pero se mencionan particularmente ya </a:t>
            </a:r>
            <a:r>
              <a:rPr lang="es-CO" dirty="0" smtClean="0"/>
              <a:t>sea </a:t>
            </a:r>
            <a:r>
              <a:rPr lang="es-CO" dirty="0"/>
              <a:t>porque son las fallas más comunes de cada uno o porque incluyen a todos los demás deberes. </a:t>
            </a:r>
            <a:endParaRPr lang="es-CO" dirty="0" smtClean="0"/>
          </a:p>
          <a:p>
            <a:endParaRPr lang="es-CO" dirty="0" smtClean="0">
              <a:solidFill>
                <a:srgbClr val="FF0000"/>
              </a:solidFill>
            </a:endParaRPr>
          </a:p>
          <a:p>
            <a:r>
              <a:rPr lang="es-CO" dirty="0" smtClean="0">
                <a:solidFill>
                  <a:srgbClr val="FF0000"/>
                </a:solidFill>
              </a:rPr>
              <a:t>Otra </a:t>
            </a:r>
            <a:r>
              <a:rPr lang="es-CO" dirty="0">
                <a:solidFill>
                  <a:srgbClr val="FF0000"/>
                </a:solidFill>
              </a:rPr>
              <a:t>explicación es que </a:t>
            </a:r>
            <a:r>
              <a:rPr lang="es-CO" dirty="0" smtClean="0">
                <a:solidFill>
                  <a:srgbClr val="FF0000"/>
                </a:solidFill>
              </a:rPr>
              <a:t>respeto </a:t>
            </a:r>
            <a:r>
              <a:rPr lang="es-CO" dirty="0">
                <a:solidFill>
                  <a:srgbClr val="FF0000"/>
                </a:solidFill>
              </a:rPr>
              <a:t>es lo que los maridos más necesitan y amor, lo que las esposas más necesitan de sus </a:t>
            </a:r>
            <a:r>
              <a:rPr lang="es-CO" dirty="0" smtClean="0">
                <a:solidFill>
                  <a:srgbClr val="FF0000"/>
                </a:solidFill>
              </a:rPr>
              <a:t>cónyuges. Dios </a:t>
            </a:r>
            <a:r>
              <a:rPr lang="es-CO" dirty="0">
                <a:solidFill>
                  <a:srgbClr val="FF0000"/>
                </a:solidFill>
              </a:rPr>
              <a:t>aconseja no sólo a fin de que tengamos vida eterna, sino para que seamos confortados aquí y ahora. El matrimonio </a:t>
            </a:r>
            <a:r>
              <a:rPr lang="es-CO" dirty="0" smtClean="0">
                <a:solidFill>
                  <a:srgbClr val="FF0000"/>
                </a:solidFill>
              </a:rPr>
              <a:t>piadoso </a:t>
            </a:r>
            <a:r>
              <a:rPr lang="es-CO" dirty="0">
                <a:solidFill>
                  <a:srgbClr val="FF0000"/>
                </a:solidFill>
              </a:rPr>
              <a:t>es un pedacito de cielo sobre la tierra. Repasar estos deberes tiene que humillarnos por nuestros fracasos </a:t>
            </a:r>
            <a:r>
              <a:rPr lang="es-CO" dirty="0" smtClean="0">
                <a:solidFill>
                  <a:srgbClr val="FF0000"/>
                </a:solidFill>
              </a:rPr>
              <a:t>pasados </a:t>
            </a:r>
            <a:r>
              <a:rPr lang="es-CO" dirty="0">
                <a:solidFill>
                  <a:srgbClr val="FF0000"/>
                </a:solidFill>
              </a:rPr>
              <a:t>y retarnos a mejorar en el futuro. </a:t>
            </a:r>
          </a:p>
        </p:txBody>
      </p:sp>
    </p:spTree>
    <p:extLst>
      <p:ext uri="{BB962C8B-B14F-4D97-AF65-F5344CB8AC3E}">
        <p14:creationId xmlns:p14="http://schemas.microsoft.com/office/powerpoint/2010/main" val="246776415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4">
              <a:lumMod val="20000"/>
              <a:lumOff val="80000"/>
            </a:schemeClr>
          </a:solidFill>
          <a:scene3d>
            <a:camera prst="orthographicFront"/>
            <a:lightRig rig="threePt" dir="t"/>
          </a:scene3d>
          <a:sp3d>
            <a:bevelT w="139700" prst="cross"/>
          </a:sp3d>
        </p:spPr>
        <p:txBody>
          <a:bodyPr>
            <a:normAutofit fontScale="70000" lnSpcReduction="20000"/>
          </a:bodyPr>
          <a:lstStyle/>
          <a:p>
            <a:pPr marL="0" indent="0">
              <a:buNone/>
            </a:pPr>
            <a:r>
              <a:rPr lang="es-CO" sz="3800" b="1" u="sng" dirty="0" smtClean="0"/>
              <a:t>DEBERES </a:t>
            </a:r>
            <a:r>
              <a:rPr lang="es-CO" sz="3800" b="1" u="sng" dirty="0"/>
              <a:t>QUE CORRESPONDEN A AMBOS POR </a:t>
            </a:r>
            <a:r>
              <a:rPr lang="es-CO" sz="3800" b="1" u="sng" dirty="0" smtClean="0"/>
              <a:t>IGUAL</a:t>
            </a:r>
            <a:endParaRPr lang="es-CO" sz="3800" b="1" u="sng" dirty="0"/>
          </a:p>
          <a:p>
            <a:endParaRPr lang="es-CO" sz="3400" b="1" dirty="0" smtClean="0">
              <a:solidFill>
                <a:srgbClr val="FF0000"/>
              </a:solidFill>
            </a:endParaRPr>
          </a:p>
          <a:p>
            <a:r>
              <a:rPr lang="es-CO" sz="3400" b="1" dirty="0" smtClean="0">
                <a:solidFill>
                  <a:srgbClr val="FF0000"/>
                </a:solidFill>
              </a:rPr>
              <a:t>1</a:t>
            </a:r>
            <a:r>
              <a:rPr lang="es-CO" dirty="0"/>
              <a:t>. </a:t>
            </a:r>
            <a:r>
              <a:rPr lang="es-CO" sz="3400" b="1" u="sng" dirty="0"/>
              <a:t>Viviendo el uno con el otro</a:t>
            </a:r>
            <a:r>
              <a:rPr lang="es-CO" dirty="0"/>
              <a:t>. Él tiene que dejar “</a:t>
            </a:r>
            <a:r>
              <a:rPr lang="es-CO" i="1" dirty="0">
                <a:latin typeface="Agency FB" pitchFamily="34" charset="0"/>
              </a:rPr>
              <a:t>a su padre y a su madre, y allegarse a su mujer</a:t>
            </a:r>
            <a:r>
              <a:rPr lang="es-CO" dirty="0"/>
              <a:t>” </a:t>
            </a:r>
            <a:r>
              <a:rPr lang="es-CO" u="sng" dirty="0"/>
              <a:t>(Gén. 2:24), </a:t>
            </a:r>
            <a:r>
              <a:rPr lang="es-CO" dirty="0"/>
              <a:t>y ella </a:t>
            </a:r>
            <a:r>
              <a:rPr lang="es-CO" dirty="0" smtClean="0"/>
              <a:t>tiene </a:t>
            </a:r>
            <a:r>
              <a:rPr lang="es-CO" dirty="0"/>
              <a:t>que olvidar su “</a:t>
            </a:r>
            <a:r>
              <a:rPr lang="es-CO" i="1" dirty="0">
                <a:latin typeface="Agency FB" pitchFamily="34" charset="0"/>
              </a:rPr>
              <a:t>pueblo, y la casa de [su] padre</a:t>
            </a:r>
            <a:r>
              <a:rPr lang="es-CO" dirty="0"/>
              <a:t>” </a:t>
            </a:r>
            <a:r>
              <a:rPr lang="es-CO" u="sng" dirty="0"/>
              <a:t>(Sal. 45:10</a:t>
            </a:r>
            <a:r>
              <a:rPr lang="es-CO" u="sng" dirty="0" smtClean="0"/>
              <a:t>).</a:t>
            </a:r>
          </a:p>
          <a:p>
            <a:r>
              <a:rPr lang="es-CO" dirty="0" smtClean="0"/>
              <a:t> </a:t>
            </a:r>
            <a:r>
              <a:rPr lang="es-CO" dirty="0"/>
              <a:t>Él tiene que “</a:t>
            </a:r>
            <a:r>
              <a:rPr lang="es-CO" i="1" dirty="0">
                <a:latin typeface="Agency FB" pitchFamily="34" charset="0"/>
              </a:rPr>
              <a:t>habitar con</a:t>
            </a:r>
            <a:r>
              <a:rPr lang="es-CO" dirty="0"/>
              <a:t>” su esposa </a:t>
            </a:r>
            <a:r>
              <a:rPr lang="es-CO" u="sng" dirty="0"/>
              <a:t>(1 Ped. 3:7)</a:t>
            </a:r>
            <a:r>
              <a:rPr lang="es-CO" dirty="0"/>
              <a:t>, y ella </a:t>
            </a:r>
            <a:r>
              <a:rPr lang="es-CO" dirty="0" smtClean="0"/>
              <a:t>que </a:t>
            </a:r>
            <a:r>
              <a:rPr lang="es-CO" dirty="0"/>
              <a:t>“</a:t>
            </a:r>
            <a:r>
              <a:rPr lang="es-CO" i="1" dirty="0">
                <a:latin typeface="Agency FB" pitchFamily="34" charset="0"/>
              </a:rPr>
              <a:t>no se aparte del marido</a:t>
            </a:r>
            <a:r>
              <a:rPr lang="es-CO" dirty="0"/>
              <a:t>”, aunque éste sea </a:t>
            </a:r>
            <a:r>
              <a:rPr lang="es-CO" dirty="0" smtClean="0"/>
              <a:t>converso </a:t>
            </a:r>
            <a:r>
              <a:rPr lang="es-CO" u="sng" dirty="0"/>
              <a:t>(1 Cor. 7:10). </a:t>
            </a:r>
            <a:endParaRPr lang="es-CO" u="sng" dirty="0" smtClean="0"/>
          </a:p>
          <a:p>
            <a:r>
              <a:rPr lang="es-CO" dirty="0" smtClean="0"/>
              <a:t>Los </a:t>
            </a:r>
            <a:r>
              <a:rPr lang="es-CO" dirty="0"/>
              <a:t>otros deberes del matrimonio requieren </a:t>
            </a:r>
            <a:r>
              <a:rPr lang="es-CO" dirty="0" smtClean="0"/>
              <a:t>vivir </a:t>
            </a:r>
            <a:r>
              <a:rPr lang="es-CO" dirty="0"/>
              <a:t>juntos, teniendo relaciones </a:t>
            </a:r>
            <a:r>
              <a:rPr lang="es-CO" dirty="0" smtClean="0"/>
              <a:t>sexuales regularmente</a:t>
            </a:r>
            <a:r>
              <a:rPr lang="es-CO" dirty="0"/>
              <a:t>, las cuales cada uno le debe al otro </a:t>
            </a:r>
            <a:r>
              <a:rPr lang="es-CO" u="sng" dirty="0"/>
              <a:t>(1 Cor. 7:3-5</a:t>
            </a:r>
            <a:r>
              <a:rPr lang="es-CO" u="sng" dirty="0" smtClean="0"/>
              <a:t>).</a:t>
            </a:r>
          </a:p>
          <a:p>
            <a:r>
              <a:rPr lang="es-CO" dirty="0" smtClean="0"/>
              <a:t> </a:t>
            </a:r>
            <a:r>
              <a:rPr lang="es-CO" dirty="0"/>
              <a:t>El AT prohíbe </a:t>
            </a:r>
            <a:r>
              <a:rPr lang="es-CO" dirty="0" smtClean="0"/>
              <a:t>que </a:t>
            </a:r>
            <a:r>
              <a:rPr lang="es-CO" dirty="0"/>
              <a:t>los esposos vayan a la guerra durante su primer año de matrimonio </a:t>
            </a:r>
            <a:r>
              <a:rPr lang="es-CO" u="sng" dirty="0"/>
              <a:t>(Deut. 24:5)</a:t>
            </a:r>
            <a:r>
              <a:rPr lang="es-CO" dirty="0"/>
              <a:t>. Esto muestra la importancia de </a:t>
            </a:r>
            <a:r>
              <a:rPr lang="es-CO" dirty="0" smtClean="0"/>
              <a:t>vivir </a:t>
            </a:r>
            <a:r>
              <a:rPr lang="es-CO" dirty="0"/>
              <a:t>juntos.</a:t>
            </a:r>
          </a:p>
          <a:p>
            <a:endParaRPr lang="es-CO" sz="3400" b="1" dirty="0" smtClean="0">
              <a:solidFill>
                <a:srgbClr val="FF0000"/>
              </a:solidFill>
            </a:endParaRPr>
          </a:p>
          <a:p>
            <a:r>
              <a:rPr lang="es-CO" sz="3400" b="1" dirty="0" smtClean="0">
                <a:solidFill>
                  <a:srgbClr val="FF0000"/>
                </a:solidFill>
              </a:rPr>
              <a:t>2</a:t>
            </a:r>
            <a:r>
              <a:rPr lang="es-CO" dirty="0"/>
              <a:t>. </a:t>
            </a:r>
            <a:r>
              <a:rPr lang="es-CO" sz="3400" b="1" u="sng" dirty="0"/>
              <a:t>Amándose el uno al otro</a:t>
            </a:r>
            <a:r>
              <a:rPr lang="es-CO" dirty="0"/>
              <a:t>. Este es un deber tanto del esposo </a:t>
            </a:r>
            <a:r>
              <a:rPr lang="es-CO" u="sng" dirty="0"/>
              <a:t>(Col. 3:19)</a:t>
            </a:r>
            <a:r>
              <a:rPr lang="es-CO" dirty="0"/>
              <a:t> como de la esposa </a:t>
            </a:r>
            <a:r>
              <a:rPr lang="es-CO" u="sng" dirty="0"/>
              <a:t>(Tito 2:4)</a:t>
            </a:r>
            <a:r>
              <a:rPr lang="es-CO" dirty="0"/>
              <a:t>. El amor es la gran </a:t>
            </a:r>
            <a:r>
              <a:rPr lang="es-CO" dirty="0" smtClean="0"/>
              <a:t>razón </a:t>
            </a:r>
            <a:r>
              <a:rPr lang="es-CO" dirty="0"/>
              <a:t>y el consuelo del matrimonio. Este amor no es meramente romance, sino afecto y cuidado auténtico y constante y </a:t>
            </a:r>
            <a:r>
              <a:rPr lang="es-CO" dirty="0" smtClean="0"/>
              <a:t>“</a:t>
            </a:r>
            <a:r>
              <a:rPr lang="es-CO" i="1" dirty="0">
                <a:latin typeface="Agency FB" pitchFamily="34" charset="0"/>
              </a:rPr>
              <a:t>entrañablemente de corazón puro</a:t>
            </a:r>
            <a:r>
              <a:rPr lang="es-CO" dirty="0"/>
              <a:t>” (</a:t>
            </a:r>
            <a:r>
              <a:rPr lang="es-CO" u="sng" dirty="0"/>
              <a:t>1 Ped. 1:22</a:t>
            </a:r>
            <a:r>
              <a:rPr lang="es-CO" dirty="0"/>
              <a:t>) el uno por el otro. </a:t>
            </a:r>
            <a:endParaRPr lang="es-CO" dirty="0" smtClean="0"/>
          </a:p>
        </p:txBody>
      </p:sp>
    </p:spTree>
    <p:extLst>
      <p:ext uri="{BB962C8B-B14F-4D97-AF65-F5344CB8AC3E}">
        <p14:creationId xmlns:p14="http://schemas.microsoft.com/office/powerpoint/2010/main" val="150843009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Effect transition="in" filter="fade">
                                      <p:cBhvr>
                                        <p:cTn id="7" dur="2000"/>
                                        <p:tgtEl>
                                          <p:spTgt spid="3">
                                            <p:txEl>
                                              <p:pRg st="7" end="7"/>
                                            </p:txEl>
                                          </p:spTgt>
                                        </p:tgtEl>
                                      </p:cBhvr>
                                    </p:animEffect>
                                    <p:anim calcmode="lin" valueType="num">
                                      <p:cBhvr>
                                        <p:cTn id="8"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052737"/>
            <a:ext cx="8229600" cy="4752528"/>
          </a:xfrm>
          <a:solidFill>
            <a:schemeClr val="accent4">
              <a:lumMod val="20000"/>
              <a:lumOff val="80000"/>
            </a:schemeClr>
          </a:solidFill>
          <a:scene3d>
            <a:camera prst="orthographicFront"/>
            <a:lightRig rig="threePt" dir="t"/>
          </a:scene3d>
          <a:sp3d>
            <a:bevelT w="152400" h="50800" prst="softRound"/>
          </a:sp3d>
        </p:spPr>
        <p:txBody>
          <a:bodyPr>
            <a:normAutofit fontScale="77500" lnSpcReduction="20000"/>
          </a:bodyPr>
          <a:lstStyle/>
          <a:p>
            <a:pPr marL="0" indent="0">
              <a:buNone/>
            </a:pPr>
            <a:r>
              <a:rPr lang="es-CO" dirty="0"/>
              <a:t>El amor matrimonial no puede basarse en belleza o riqueza, pues éstas son pasajeras, y ni siquiera en la piedad, pues ésta puede menguar. Tiene que basarse en el mandato de Dios que nunca cambia. El voto matrimonial es “para bien o para mal” y </a:t>
            </a:r>
            <a:r>
              <a:rPr lang="es-CO" dirty="0">
                <a:solidFill>
                  <a:srgbClr val="FF0000"/>
                </a:solidFill>
              </a:rPr>
              <a:t>los casados deben considerar a sus cónyuges como lo mejor en este mundo para ellos</a:t>
            </a:r>
            <a:r>
              <a:rPr lang="es-CO" dirty="0"/>
              <a:t>. </a:t>
            </a:r>
          </a:p>
          <a:p>
            <a:endParaRPr lang="es-CO" dirty="0" smtClean="0"/>
          </a:p>
          <a:p>
            <a:r>
              <a:rPr lang="es-CO" dirty="0" smtClean="0"/>
              <a:t>El </a:t>
            </a:r>
            <a:r>
              <a:rPr lang="es-CO" dirty="0"/>
              <a:t>amor matrimonial tiene que ser duradero, perdurando aun después de que la muerte haya roto el vínculo </a:t>
            </a:r>
            <a:r>
              <a:rPr lang="es-CO" u="sng" dirty="0"/>
              <a:t>(Prov. 31:12</a:t>
            </a:r>
            <a:r>
              <a:rPr lang="es-CO" dirty="0"/>
              <a:t>). Este amor de corazón puro produce el corolario de contentamiento y consuelo. Guarda contra el adulterio y los celos. Previene o reduce los problemas familiares. Sin él, el matrimonio es como un hueso dislocado. Duele hasta que vuelve a encajarse en su lugar. </a:t>
            </a:r>
          </a:p>
        </p:txBody>
      </p:sp>
    </p:spTree>
    <p:extLst>
      <p:ext uri="{BB962C8B-B14F-4D97-AF65-F5344CB8AC3E}">
        <p14:creationId xmlns:p14="http://schemas.microsoft.com/office/powerpoint/2010/main" val="108084771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408712"/>
          </a:xfrm>
          <a:solidFill>
            <a:schemeClr val="accent3">
              <a:lumMod val="40000"/>
              <a:lumOff val="60000"/>
            </a:schemeClr>
          </a:solidFill>
          <a:scene3d>
            <a:camera prst="orthographicFront"/>
            <a:lightRig rig="threePt" dir="t"/>
          </a:scene3d>
          <a:sp3d>
            <a:bevelT w="152400" h="50800" prst="softRound"/>
          </a:sp3d>
        </p:spPr>
        <p:txBody>
          <a:bodyPr>
            <a:noAutofit/>
          </a:bodyPr>
          <a:lstStyle/>
          <a:p>
            <a:pPr marL="0" indent="0">
              <a:buNone/>
            </a:pPr>
            <a:r>
              <a:rPr lang="es-CO" sz="2800" b="1" dirty="0">
                <a:solidFill>
                  <a:srgbClr val="FF0000"/>
                </a:solidFill>
              </a:rPr>
              <a:t>3</a:t>
            </a:r>
            <a:r>
              <a:rPr lang="es-CO" b="1" dirty="0"/>
              <a:t>. </a:t>
            </a:r>
            <a:r>
              <a:rPr lang="es-CO" sz="2800" b="1" u="sng" dirty="0"/>
              <a:t>Siendo fieles el uno al otro</a:t>
            </a:r>
            <a:r>
              <a:rPr lang="es-CO" sz="2400" dirty="0"/>
              <a:t>. Cada varón debe tener (sexualmente) su propia esposa, y cada esposa su propio marido (</a:t>
            </a:r>
            <a:r>
              <a:rPr lang="es-CO" sz="2400" u="sng" dirty="0"/>
              <a:t>1 </a:t>
            </a:r>
            <a:r>
              <a:rPr lang="es-CO" sz="2400" u="sng" dirty="0" smtClean="0"/>
              <a:t>Cor</a:t>
            </a:r>
            <a:r>
              <a:rPr lang="es-CO" sz="2400" u="sng" dirty="0"/>
              <a:t>. 7:2</a:t>
            </a:r>
            <a:r>
              <a:rPr lang="es-CO" sz="2400" dirty="0" smtClean="0"/>
              <a:t>). </a:t>
            </a:r>
            <a:r>
              <a:rPr lang="es-CO" sz="2400" dirty="0"/>
              <a:t>Imiten al primer Adán quien tuvo sólo una </a:t>
            </a:r>
            <a:r>
              <a:rPr lang="es-CO" sz="2400" dirty="0" smtClean="0"/>
              <a:t>esposa, Eva, </a:t>
            </a:r>
            <a:r>
              <a:rPr lang="es-CO" sz="2400" dirty="0"/>
              <a:t>y al segundo Adán quien tiene una </a:t>
            </a:r>
            <a:r>
              <a:rPr lang="es-CO" sz="2400" dirty="0" smtClean="0"/>
              <a:t>sola </a:t>
            </a:r>
            <a:r>
              <a:rPr lang="es-CO" sz="2400" dirty="0"/>
              <a:t>iglesia. </a:t>
            </a:r>
            <a:r>
              <a:rPr lang="es-CO" sz="2400" dirty="0" smtClean="0"/>
              <a:t>(</a:t>
            </a:r>
            <a:r>
              <a:rPr lang="es-CO" sz="2400" u="sng" dirty="0" smtClean="0"/>
              <a:t>Ver Apoc.12:17</a:t>
            </a:r>
            <a:r>
              <a:rPr lang="es-CO" sz="2400" dirty="0" smtClean="0"/>
              <a:t>).</a:t>
            </a:r>
          </a:p>
          <a:p>
            <a:pPr marL="400050" lvl="1" indent="0">
              <a:buNone/>
            </a:pPr>
            <a:r>
              <a:rPr lang="es-CO" sz="2000" dirty="0" smtClean="0">
                <a:solidFill>
                  <a:srgbClr val="FF0000"/>
                </a:solidFill>
              </a:rPr>
              <a:t>El </a:t>
            </a:r>
            <a:r>
              <a:rPr lang="es-CO" sz="2000" dirty="0">
                <a:solidFill>
                  <a:srgbClr val="FF0000"/>
                </a:solidFill>
              </a:rPr>
              <a:t>pacto matrimonial los enlaza a ustedes a sus propios cónyuges: los más queridos, dulces y mejores del </a:t>
            </a:r>
            <a:r>
              <a:rPr lang="es-CO" sz="2000" dirty="0" smtClean="0">
                <a:solidFill>
                  <a:srgbClr val="FF0000"/>
                </a:solidFill>
              </a:rPr>
              <a:t>mundo</a:t>
            </a:r>
            <a:r>
              <a:rPr lang="es-CO" sz="2000" dirty="0"/>
              <a:t>. La infidelidad más pequeña, aun en el corazón, puede llevar a un adulterio en toda la extensión de la palabra. </a:t>
            </a:r>
            <a:r>
              <a:rPr lang="es-CO" sz="2000" dirty="0" smtClean="0"/>
              <a:t>Sin </a:t>
            </a:r>
            <a:r>
              <a:rPr lang="es-CO" sz="2000" dirty="0"/>
              <a:t>arrepentimiento, el adulterio destruye la felicidad terrenal al igual que la </a:t>
            </a:r>
            <a:r>
              <a:rPr lang="es-CO" sz="2000" dirty="0" smtClean="0"/>
              <a:t>expectativa </a:t>
            </a:r>
            <a:r>
              <a:rPr lang="es-CO" sz="2000" dirty="0"/>
              <a:t>del cielo</a:t>
            </a:r>
            <a:r>
              <a:rPr lang="es-CO" sz="2000" dirty="0" smtClean="0"/>
              <a:t>.</a:t>
            </a:r>
          </a:p>
          <a:p>
            <a:pPr marL="400050" lvl="1" indent="0">
              <a:buNone/>
            </a:pPr>
            <a:r>
              <a:rPr lang="es-CO" sz="2000" dirty="0" smtClean="0"/>
              <a:t>El adulterio, en </a:t>
            </a:r>
            <a:r>
              <a:rPr lang="es-CO" sz="2000" dirty="0"/>
              <a:t>el AT era un crimen sancionado con la pena de muerte </a:t>
            </a:r>
            <a:r>
              <a:rPr lang="es-CO" sz="2000" dirty="0" smtClean="0"/>
              <a:t>(</a:t>
            </a:r>
            <a:r>
              <a:rPr lang="es-CO" sz="2000" u="sng" dirty="0" smtClean="0"/>
              <a:t>ver Deut</a:t>
            </a:r>
            <a:r>
              <a:rPr lang="es-CO" sz="2000" u="sng" dirty="0"/>
              <a:t>. 22:22</a:t>
            </a:r>
            <a:r>
              <a:rPr lang="es-CO" sz="2000" dirty="0"/>
              <a:t>). Cuídense para evitar </a:t>
            </a:r>
            <a:r>
              <a:rPr lang="es-CO" sz="2000" dirty="0" smtClean="0"/>
              <a:t>las </a:t>
            </a:r>
            <a:r>
              <a:rPr lang="es-CO" sz="2000" dirty="0"/>
              <a:t>tentaciones de este pecado. El hombre que no se satisface con una mujer nunca se satisfará con </a:t>
            </a:r>
            <a:r>
              <a:rPr lang="es-CO" sz="2000" dirty="0" smtClean="0"/>
              <a:t>varias, </a:t>
            </a:r>
            <a:r>
              <a:rPr lang="es-CO" sz="2000" dirty="0"/>
              <a:t>porque este </a:t>
            </a:r>
            <a:r>
              <a:rPr lang="es-CO" sz="2000" dirty="0" smtClean="0"/>
              <a:t>pecado </a:t>
            </a:r>
            <a:r>
              <a:rPr lang="es-CO" sz="2000" dirty="0"/>
              <a:t>no tiene límites</a:t>
            </a:r>
            <a:r>
              <a:rPr lang="es-CO" sz="2000" dirty="0" smtClean="0"/>
              <a:t>.</a:t>
            </a:r>
          </a:p>
          <a:p>
            <a:pPr marL="400050" lvl="1" indent="0">
              <a:buNone/>
            </a:pPr>
            <a:r>
              <a:rPr lang="es-CO" sz="2000" dirty="0" smtClean="0"/>
              <a:t>La </a:t>
            </a:r>
            <a:r>
              <a:rPr lang="es-CO" sz="2000" dirty="0"/>
              <a:t>fidelidad también incluye guardar el uno los secretos del otro. Estos no deben revelarse a </a:t>
            </a:r>
            <a:r>
              <a:rPr lang="es-CO" sz="2000" dirty="0" smtClean="0"/>
              <a:t>menos </a:t>
            </a:r>
            <a:r>
              <a:rPr lang="es-CO" sz="2000" dirty="0"/>
              <a:t>que exista una obligación mayor. Contar los secretos del cónyuge es malo cuando sucede por accidente, peor </a:t>
            </a:r>
            <a:r>
              <a:rPr lang="es-CO" sz="2000" dirty="0" smtClean="0"/>
              <a:t>cuando </a:t>
            </a:r>
            <a:r>
              <a:rPr lang="es-CO" sz="2000" dirty="0"/>
              <a:t>es el resultado de un enojo y peor todavía cuando es motivado por el odio. </a:t>
            </a:r>
          </a:p>
          <a:p>
            <a:endParaRPr lang="es-CO" sz="1800" b="1" dirty="0" smtClean="0">
              <a:solidFill>
                <a:srgbClr val="FF0000"/>
              </a:solidFill>
            </a:endParaRPr>
          </a:p>
        </p:txBody>
      </p:sp>
    </p:spTree>
    <p:extLst>
      <p:ext uri="{BB962C8B-B14F-4D97-AF65-F5344CB8AC3E}">
        <p14:creationId xmlns:p14="http://schemas.microsoft.com/office/powerpoint/2010/main" val="223154620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p:cTn id="1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507288" cy="6408712"/>
          </a:xfrm>
          <a:solidFill>
            <a:schemeClr val="accent3">
              <a:lumMod val="40000"/>
              <a:lumOff val="60000"/>
            </a:schemeClr>
          </a:solidFill>
          <a:scene3d>
            <a:camera prst="orthographicFront"/>
            <a:lightRig rig="threePt" dir="t"/>
          </a:scene3d>
          <a:sp3d>
            <a:bevelT prst="slope"/>
          </a:sp3d>
        </p:spPr>
        <p:txBody>
          <a:bodyPr>
            <a:normAutofit fontScale="70000" lnSpcReduction="20000"/>
          </a:bodyPr>
          <a:lstStyle/>
          <a:p>
            <a:pPr marL="0" indent="0">
              <a:buNone/>
            </a:pPr>
            <a:r>
              <a:rPr lang="es-CO" sz="3300" b="1" dirty="0">
                <a:solidFill>
                  <a:srgbClr val="FF0000"/>
                </a:solidFill>
              </a:rPr>
              <a:t>4</a:t>
            </a:r>
            <a:r>
              <a:rPr lang="es-CO" dirty="0"/>
              <a:t>. </a:t>
            </a:r>
            <a:r>
              <a:rPr lang="es-CO" sz="3400" b="1" u="sng" dirty="0"/>
              <a:t>Ayudándose el uno al otro</a:t>
            </a:r>
            <a:r>
              <a:rPr lang="es-CO" dirty="0"/>
              <a:t>. La esposa ha de ser “</a:t>
            </a:r>
            <a:r>
              <a:rPr lang="es-CO" i="1" dirty="0">
                <a:latin typeface="Agency FB" pitchFamily="34" charset="0"/>
              </a:rPr>
              <a:t>ayuda idónea</a:t>
            </a:r>
            <a:r>
              <a:rPr lang="es-CO" dirty="0"/>
              <a:t>” para su esposo </a:t>
            </a:r>
            <a:r>
              <a:rPr lang="es-CO" dirty="0" smtClean="0"/>
              <a:t>(</a:t>
            </a:r>
            <a:r>
              <a:rPr lang="es-CO" u="sng" dirty="0" smtClean="0"/>
              <a:t>Gen. </a:t>
            </a:r>
            <a:r>
              <a:rPr lang="es-CO" u="sng" dirty="0"/>
              <a:t>2:18</a:t>
            </a:r>
            <a:r>
              <a:rPr lang="es-CO" dirty="0"/>
              <a:t>), lo cual implica que ambos deben ayudarse mutuamente. </a:t>
            </a:r>
            <a:endParaRPr lang="es-CO" dirty="0" smtClean="0"/>
          </a:p>
          <a:p>
            <a:pPr marL="0" indent="0">
              <a:buNone/>
            </a:pPr>
            <a:endParaRPr lang="es-CO" b="1" u="sng" dirty="0" smtClean="0"/>
          </a:p>
          <a:p>
            <a:pPr marL="0" indent="0">
              <a:buNone/>
            </a:pPr>
            <a:r>
              <a:rPr lang="es-CO" b="1" u="sng" dirty="0" smtClean="0"/>
              <a:t>Deben </a:t>
            </a:r>
            <a:r>
              <a:rPr lang="es-CO" b="1" u="sng" dirty="0"/>
              <a:t>compartir estas cosas: </a:t>
            </a:r>
          </a:p>
          <a:p>
            <a:r>
              <a:rPr lang="es-CO" sz="3800" b="1" dirty="0"/>
              <a:t>A</a:t>
            </a:r>
            <a:r>
              <a:rPr lang="es-CO" dirty="0"/>
              <a:t>. </a:t>
            </a:r>
            <a:r>
              <a:rPr lang="es-CO" b="1" dirty="0"/>
              <a:t>Su trabajo</a:t>
            </a:r>
            <a:r>
              <a:rPr lang="es-CO" dirty="0"/>
              <a:t>. Si ella trabaja en casa y él trabaja fuera, el trabajo de ambos será más fácil. </a:t>
            </a:r>
            <a:r>
              <a:rPr lang="es-CO" dirty="0">
                <a:solidFill>
                  <a:srgbClr val="FF0000"/>
                </a:solidFill>
              </a:rPr>
              <a:t>Para motivación, preste él atención a todo el libro de Proverbios, y ella especialmente al último capítulo. </a:t>
            </a:r>
          </a:p>
          <a:p>
            <a:r>
              <a:rPr lang="es-CO" sz="3800" b="1" dirty="0"/>
              <a:t>B</a:t>
            </a:r>
            <a:r>
              <a:rPr lang="es-CO" dirty="0"/>
              <a:t>. </a:t>
            </a:r>
            <a:r>
              <a:rPr lang="es-CO" b="1" dirty="0"/>
              <a:t>Sus cruces</a:t>
            </a:r>
            <a:r>
              <a:rPr lang="es-CO" dirty="0"/>
              <a:t>. Aunque los recién casados esperan que el matrimonio sea sólo placer, las dificultades de seguro llegarán (</a:t>
            </a:r>
            <a:r>
              <a:rPr lang="es-CO" u="sng" dirty="0"/>
              <a:t>1 Cor. 7:28</a:t>
            </a:r>
            <a:r>
              <a:rPr lang="es-CO" dirty="0"/>
              <a:t>). </a:t>
            </a:r>
            <a:r>
              <a:rPr lang="es-CO" dirty="0">
                <a:solidFill>
                  <a:srgbClr val="FF0000"/>
                </a:solidFill>
              </a:rPr>
              <a:t>Quizás tengan que enfrentar la pérdida de bienes mundanales, daño a sus hijos, aflicciones causadas por amigos tanto como por enemigos. Cada cónyuge tiene que ser un amigo para el otro venga lo que venga</a:t>
            </a:r>
            <a:r>
              <a:rPr lang="es-CO" dirty="0" smtClean="0">
                <a:solidFill>
                  <a:srgbClr val="FF0000"/>
                </a:solidFill>
              </a:rPr>
              <a:t>.</a:t>
            </a:r>
          </a:p>
          <a:p>
            <a:r>
              <a:rPr lang="es-CO" sz="3800" b="1" dirty="0"/>
              <a:t>C</a:t>
            </a:r>
            <a:r>
              <a:rPr lang="es-CO" dirty="0"/>
              <a:t>. </a:t>
            </a:r>
            <a:r>
              <a:rPr lang="es-CO" b="1" dirty="0"/>
              <a:t>Su consagración a Cristo</a:t>
            </a:r>
            <a:r>
              <a:rPr lang="es-CO" dirty="0"/>
              <a:t>. Vivan como herederos “</a:t>
            </a:r>
            <a:r>
              <a:rPr lang="es-CO" i="1" dirty="0">
                <a:latin typeface="Agency FB" pitchFamily="34" charset="0"/>
              </a:rPr>
              <a:t>juntamente de la gracia de la vida</a:t>
            </a:r>
            <a:r>
              <a:rPr lang="es-CO" dirty="0"/>
              <a:t>” (</a:t>
            </a:r>
            <a:r>
              <a:rPr lang="es-CO" u="sng" dirty="0"/>
              <a:t>1 Ped. 3:7</a:t>
            </a:r>
            <a:r>
              <a:rPr lang="es-CO" dirty="0"/>
              <a:t>). La meta más alta </a:t>
            </a:r>
            <a:r>
              <a:rPr lang="es-CO" dirty="0" smtClean="0"/>
              <a:t>del </a:t>
            </a:r>
            <a:r>
              <a:rPr lang="es-CO" dirty="0"/>
              <a:t>matrimonio es promover la felicidad eterna mutua. En esto, la cooperación es muy importante. Los conocimientos </a:t>
            </a:r>
            <a:r>
              <a:rPr lang="es-CO" dirty="0" smtClean="0"/>
              <a:t>de </a:t>
            </a:r>
            <a:r>
              <a:rPr lang="es-CO" dirty="0"/>
              <a:t>él deben ayudar a vencer la ignorancia de ella, y el fervor de ella el desaliento de él. </a:t>
            </a:r>
            <a:r>
              <a:rPr lang="es-CO" dirty="0">
                <a:solidFill>
                  <a:srgbClr val="FF0000"/>
                </a:solidFill>
              </a:rPr>
              <a:t>Cuando el esposo está en casa, </a:t>
            </a:r>
            <a:r>
              <a:rPr lang="es-CO" dirty="0" smtClean="0">
                <a:solidFill>
                  <a:srgbClr val="FF0000"/>
                </a:solidFill>
              </a:rPr>
              <a:t>debe </a:t>
            </a:r>
            <a:r>
              <a:rPr lang="es-CO" dirty="0">
                <a:solidFill>
                  <a:srgbClr val="FF0000"/>
                </a:solidFill>
              </a:rPr>
              <a:t>instruir y orar con su familia y santificar el </a:t>
            </a:r>
            <a:r>
              <a:rPr lang="es-CO" dirty="0" smtClean="0">
                <a:solidFill>
                  <a:srgbClr val="FF0000"/>
                </a:solidFill>
              </a:rPr>
              <a:t>sábado, </a:t>
            </a:r>
            <a:r>
              <a:rPr lang="es-CO" dirty="0">
                <a:solidFill>
                  <a:srgbClr val="FF0000"/>
                </a:solidFill>
              </a:rPr>
              <a:t>en su ausencia, ella debe atender estas cuestiones. </a:t>
            </a:r>
            <a:endParaRPr lang="es-CO" dirty="0" smtClean="0">
              <a:solidFill>
                <a:srgbClr val="FF0000"/>
              </a:solidFill>
            </a:endParaRPr>
          </a:p>
          <a:p>
            <a:endParaRPr lang="es-CO" dirty="0">
              <a:solidFill>
                <a:srgbClr val="FF0000"/>
              </a:solidFill>
            </a:endParaRPr>
          </a:p>
          <a:p>
            <a:endParaRPr lang="es-CO" dirty="0"/>
          </a:p>
        </p:txBody>
      </p:sp>
    </p:spTree>
    <p:extLst>
      <p:ext uri="{BB962C8B-B14F-4D97-AF65-F5344CB8AC3E}">
        <p14:creationId xmlns:p14="http://schemas.microsoft.com/office/powerpoint/2010/main" val="72906879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circle(in)">
                                      <p:cBhvr>
                                        <p:cTn id="10" dur="2000"/>
                                        <p:tgtEl>
                                          <p:spTgt spid="3">
                                            <p:txEl>
                                              <p:pRg st="3" end="3"/>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circle(in)">
                                      <p:cBhvr>
                                        <p:cTn id="13" dur="2000"/>
                                        <p:tgtEl>
                                          <p:spTgt spid="3">
                                            <p:txEl>
                                              <p:pRg st="4" end="4"/>
                                            </p:txEl>
                                          </p:spTgt>
                                        </p:tgtEl>
                                      </p:cBhvr>
                                    </p:animEffect>
                                  </p:childTnLst>
                                </p:cTn>
                              </p:par>
                              <p:par>
                                <p:cTn id="14" presetID="6" presetClass="entr" presetSubtype="16"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circle(in)">
                                      <p:cBhvr>
                                        <p:cTn id="16"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04656"/>
          </a:xfrm>
          <a:solidFill>
            <a:schemeClr val="accent3">
              <a:lumMod val="40000"/>
              <a:lumOff val="60000"/>
            </a:schemeClr>
          </a:solidFill>
          <a:scene3d>
            <a:camera prst="orthographicFront"/>
            <a:lightRig rig="threePt" dir="t"/>
          </a:scene3d>
          <a:sp3d>
            <a:bevelT w="165100" prst="coolSlant"/>
          </a:sp3d>
        </p:spPr>
        <p:txBody>
          <a:bodyPr>
            <a:normAutofit fontScale="70000" lnSpcReduction="20000"/>
          </a:bodyPr>
          <a:lstStyle/>
          <a:p>
            <a:pPr marL="0" indent="0">
              <a:buNone/>
            </a:pPr>
            <a:r>
              <a:rPr lang="es-CO" sz="3800" b="1" dirty="0">
                <a:solidFill>
                  <a:srgbClr val="FF0000"/>
                </a:solidFill>
              </a:rPr>
              <a:t>5</a:t>
            </a:r>
            <a:r>
              <a:rPr lang="es-CO" dirty="0"/>
              <a:t>. </a:t>
            </a:r>
            <a:r>
              <a:rPr lang="es-CO" sz="3600" b="1" u="sng" dirty="0"/>
              <a:t>Siendo pacientes el uno con el otro</a:t>
            </a:r>
            <a:r>
              <a:rPr lang="es-CO" dirty="0"/>
              <a:t>. Este deber es hacia todos, pero especialmente hacia nuestro cónyuge </a:t>
            </a:r>
            <a:r>
              <a:rPr lang="es-CO" u="sng" dirty="0"/>
              <a:t>(Ef. 4:31, 32</a:t>
            </a:r>
            <a:r>
              <a:rPr lang="es-CO" dirty="0"/>
              <a:t>). </a:t>
            </a:r>
            <a:endParaRPr lang="es-CO" dirty="0" smtClean="0"/>
          </a:p>
          <a:p>
            <a:pPr marL="400050" lvl="1" indent="0">
              <a:buNone/>
            </a:pPr>
            <a:r>
              <a:rPr lang="es-CO" dirty="0" smtClean="0"/>
              <a:t>¡</a:t>
            </a:r>
            <a:r>
              <a:rPr lang="es-CO" dirty="0"/>
              <a:t>En el matrimonio hay muchas tentaciones para impacientarse! Perder los estribos causa guerras civiles en casa, y nade </a:t>
            </a:r>
            <a:r>
              <a:rPr lang="es-CO" dirty="0" smtClean="0"/>
              <a:t>bueno </a:t>
            </a:r>
            <a:r>
              <a:rPr lang="es-CO" dirty="0"/>
              <a:t>viene de ello. Ambos necesitan un espíritu humilde y quieto. Aprendan a estar en paz consigo mismos para </a:t>
            </a:r>
            <a:r>
              <a:rPr lang="es-CO" dirty="0" smtClean="0"/>
              <a:t>mantener </a:t>
            </a:r>
            <a:r>
              <a:rPr lang="es-CO" dirty="0"/>
              <a:t>la paz</a:t>
            </a:r>
            <a:r>
              <a:rPr lang="es-CO" dirty="0" smtClean="0"/>
              <a:t>.</a:t>
            </a:r>
          </a:p>
          <a:p>
            <a:pPr marL="400050" lvl="1" indent="0">
              <a:buNone/>
            </a:pPr>
            <a:r>
              <a:rPr lang="es-CO" dirty="0" smtClean="0"/>
              <a:t> </a:t>
            </a:r>
            <a:r>
              <a:rPr lang="es-CO" dirty="0"/>
              <a:t>Retírense hasta que la tormenta haya pasado. Ustedes no son dos ángeles casados, sino dos hijos </a:t>
            </a:r>
            <a:r>
              <a:rPr lang="es-CO" dirty="0" smtClean="0"/>
              <a:t>pecadores </a:t>
            </a:r>
            <a:r>
              <a:rPr lang="es-CO" dirty="0"/>
              <a:t>de Adán. Disimulen las faltas menores y tengan cuidado al confrontar las mayores. </a:t>
            </a:r>
            <a:endParaRPr lang="es-CO" dirty="0" smtClean="0"/>
          </a:p>
          <a:p>
            <a:pPr marL="400050" lvl="1" indent="0">
              <a:buNone/>
            </a:pPr>
            <a:r>
              <a:rPr lang="es-CO" dirty="0" smtClean="0"/>
              <a:t>Reconozcan </a:t>
            </a:r>
            <a:r>
              <a:rPr lang="es-CO" dirty="0"/>
              <a:t>mutuamente </a:t>
            </a:r>
            <a:r>
              <a:rPr lang="es-CO" dirty="0" smtClean="0"/>
              <a:t>sus </a:t>
            </a:r>
            <a:r>
              <a:rPr lang="es-CO" dirty="0"/>
              <a:t>propios pecados y confiésenlos todos a Dios. Cedan el uno al otro en lugar de ceder al diablo (</a:t>
            </a:r>
            <a:r>
              <a:rPr lang="es-CO" u="sng" dirty="0"/>
              <a:t>Ef. 4:27</a:t>
            </a:r>
            <a:r>
              <a:rPr lang="es-CO" dirty="0"/>
              <a:t>). </a:t>
            </a:r>
          </a:p>
          <a:p>
            <a:pPr marL="0" indent="0">
              <a:buNone/>
            </a:pPr>
            <a:r>
              <a:rPr lang="es-CO" sz="4400" b="1" dirty="0">
                <a:solidFill>
                  <a:srgbClr val="FF0000"/>
                </a:solidFill>
              </a:rPr>
              <a:t>6</a:t>
            </a:r>
            <a:r>
              <a:rPr lang="es-CO" dirty="0"/>
              <a:t>. </a:t>
            </a:r>
            <a:r>
              <a:rPr lang="es-CO" sz="3600" b="1" u="sng" dirty="0"/>
              <a:t>Salvando el uno al otro</a:t>
            </a:r>
            <a:r>
              <a:rPr lang="es-CO" dirty="0"/>
              <a:t>. </a:t>
            </a:r>
            <a:r>
              <a:rPr lang="es-CO" u="sng" dirty="0"/>
              <a:t>1 Corintios 7:16</a:t>
            </a:r>
            <a:r>
              <a:rPr lang="es-CO" dirty="0"/>
              <a:t> insinúa que nuestro gran deber es promover la salvación de nuestro </a:t>
            </a:r>
            <a:r>
              <a:rPr lang="es-CO" dirty="0" smtClean="0"/>
              <a:t>cónyuge</a:t>
            </a:r>
            <a:r>
              <a:rPr lang="es-CO" dirty="0"/>
              <a:t>. </a:t>
            </a:r>
            <a:endParaRPr lang="es-CO" dirty="0" smtClean="0"/>
          </a:p>
          <a:p>
            <a:pPr marL="400050" lvl="1" indent="0">
              <a:buNone/>
            </a:pPr>
            <a:r>
              <a:rPr lang="es-CO" dirty="0" smtClean="0"/>
              <a:t>¿</a:t>
            </a:r>
            <a:r>
              <a:rPr lang="es-CO" b="1" dirty="0"/>
              <a:t>De qué sirve disfrutar del matrimonio ahora y luego irse al infierno juntos</a:t>
            </a:r>
            <a:r>
              <a:rPr lang="es-CO" dirty="0"/>
              <a:t>? Si uno deja que su cónyuge vaya a </a:t>
            </a:r>
            <a:r>
              <a:rPr lang="es-CO" dirty="0" smtClean="0"/>
              <a:t>condenación </a:t>
            </a:r>
            <a:r>
              <a:rPr lang="es-CO" dirty="0"/>
              <a:t>¿dónde está su amor? </a:t>
            </a:r>
            <a:r>
              <a:rPr lang="es-CO" dirty="0" smtClean="0"/>
              <a:t>Ambos </a:t>
            </a:r>
            <a:r>
              <a:rPr lang="es-CO" dirty="0"/>
              <a:t>deben inquirir sobre el estado espiritual del otro, y usar los medios debidos </a:t>
            </a:r>
            <a:r>
              <a:rPr lang="es-CO" dirty="0" smtClean="0"/>
              <a:t>para </a:t>
            </a:r>
            <a:r>
              <a:rPr lang="es-CO" dirty="0"/>
              <a:t>mejorarlo. Crisóstomo dijo: “</a:t>
            </a:r>
            <a:r>
              <a:rPr lang="es-CO" i="1" dirty="0">
                <a:latin typeface="Agency FB" pitchFamily="34" charset="0"/>
              </a:rPr>
              <a:t>Vayan los dos a la iglesia y luego dialoguen juntos sobre el sermón.</a:t>
            </a:r>
            <a:r>
              <a:rPr lang="es-CO" dirty="0"/>
              <a:t>” </a:t>
            </a:r>
            <a:r>
              <a:rPr lang="es-CO" dirty="0">
                <a:solidFill>
                  <a:srgbClr val="FF0000"/>
                </a:solidFill>
              </a:rPr>
              <a:t>Si los dos ya son </a:t>
            </a:r>
            <a:r>
              <a:rPr lang="es-CO" dirty="0" smtClean="0">
                <a:solidFill>
                  <a:srgbClr val="FF0000"/>
                </a:solidFill>
              </a:rPr>
              <a:t>cristianos</a:t>
            </a:r>
            <a:r>
              <a:rPr lang="es-CO" dirty="0">
                <a:solidFill>
                  <a:srgbClr val="FF0000"/>
                </a:solidFill>
              </a:rPr>
              <a:t>, entonces han de hacer lo que pueden para ayudarse mutuamente a llegar a ser santos más perfectos. Hablen </a:t>
            </a:r>
            <a:r>
              <a:rPr lang="es-CO" dirty="0" smtClean="0">
                <a:solidFill>
                  <a:srgbClr val="FF0000"/>
                </a:solidFill>
              </a:rPr>
              <a:t>con </a:t>
            </a:r>
            <a:r>
              <a:rPr lang="es-CO" dirty="0">
                <a:solidFill>
                  <a:srgbClr val="FF0000"/>
                </a:solidFill>
              </a:rPr>
              <a:t>frecuencia de Dios y de cosas espirituales. Sean compañeros peregrinos a la Ciudad Celestial. </a:t>
            </a:r>
          </a:p>
          <a:p>
            <a:endParaRPr lang="es-CO" dirty="0"/>
          </a:p>
        </p:txBody>
      </p:sp>
    </p:spTree>
    <p:extLst>
      <p:ext uri="{BB962C8B-B14F-4D97-AF65-F5344CB8AC3E}">
        <p14:creationId xmlns:p14="http://schemas.microsoft.com/office/powerpoint/2010/main" val="354185073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wipe(down)">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a:solidFill>
            <a:schemeClr val="accent4">
              <a:lumMod val="20000"/>
              <a:lumOff val="80000"/>
            </a:schemeClr>
          </a:solidFill>
          <a:scene3d>
            <a:camera prst="orthographicFront"/>
            <a:lightRig rig="threePt" dir="t"/>
          </a:scene3d>
          <a:sp3d>
            <a:bevelT w="139700" prst="cross"/>
          </a:sp3d>
        </p:spPr>
        <p:txBody>
          <a:bodyPr>
            <a:normAutofit fontScale="70000" lnSpcReduction="20000"/>
          </a:bodyPr>
          <a:lstStyle/>
          <a:p>
            <a:pPr marL="0" indent="0">
              <a:buNone/>
            </a:pPr>
            <a:r>
              <a:rPr lang="es-CO" sz="3800" b="1" dirty="0">
                <a:solidFill>
                  <a:srgbClr val="FF0000"/>
                </a:solidFill>
              </a:rPr>
              <a:t>7</a:t>
            </a:r>
            <a:r>
              <a:rPr lang="es-CO" dirty="0"/>
              <a:t>. </a:t>
            </a:r>
            <a:r>
              <a:rPr lang="es-CO" sz="3600" b="1" u="sng" dirty="0"/>
              <a:t>Manteniendo relaciones sexuales matrimoniales con regularidad pero moderadas</a:t>
            </a:r>
            <a:r>
              <a:rPr lang="es-CO" dirty="0"/>
              <a:t>. “</a:t>
            </a:r>
            <a:r>
              <a:rPr lang="es-CO" i="1" dirty="0">
                <a:latin typeface="Agency FB" pitchFamily="34" charset="0"/>
              </a:rPr>
              <a:t>Honroso es en todos el matrimonio, y </a:t>
            </a:r>
            <a:r>
              <a:rPr lang="es-CO" i="1" dirty="0" smtClean="0">
                <a:latin typeface="Agency FB" pitchFamily="34" charset="0"/>
              </a:rPr>
              <a:t>el </a:t>
            </a:r>
            <a:r>
              <a:rPr lang="es-CO" i="1" dirty="0">
                <a:latin typeface="Agency FB" pitchFamily="34" charset="0"/>
              </a:rPr>
              <a:t>lecho sin mancilla; mas a los fornicarios y a los adúlteros juzgará Dios</a:t>
            </a:r>
            <a:r>
              <a:rPr lang="es-CO" dirty="0"/>
              <a:t>” (</a:t>
            </a:r>
            <a:r>
              <a:rPr lang="es-CO" u="sng" dirty="0"/>
              <a:t>Heb. 13:4</a:t>
            </a:r>
            <a:r>
              <a:rPr lang="es-CO" dirty="0" smtClean="0"/>
              <a:t>).</a:t>
            </a:r>
          </a:p>
          <a:p>
            <a:pPr marL="400050" lvl="1" indent="0">
              <a:buNone/>
            </a:pPr>
            <a:r>
              <a:rPr lang="es-CO" dirty="0" smtClean="0"/>
              <a:t> </a:t>
            </a:r>
            <a:r>
              <a:rPr lang="es-CO" dirty="0"/>
              <a:t>La relación sexual en el matrimonio ha sido diseñada para remediar los afectos impuros, no excitarlos. No pueden ustedes realizar con su cónyuge </a:t>
            </a:r>
            <a:r>
              <a:rPr lang="es-CO" dirty="0" smtClean="0"/>
              <a:t>cada </a:t>
            </a:r>
            <a:r>
              <a:rPr lang="es-CO" dirty="0"/>
              <a:t>necedad sexual que se les ocurra, por el mero hecho de estar casados. Ser dueños de un vino no les da permiso para </a:t>
            </a:r>
            <a:r>
              <a:rPr lang="es-CO" dirty="0" smtClean="0"/>
              <a:t>emborracharse</a:t>
            </a:r>
            <a:r>
              <a:rPr lang="es-CO" dirty="0"/>
              <a:t>. Sean moderados y sensatos. Por ejemplo, pueden abstenerse por un tiempo para dedicarse a la oración </a:t>
            </a:r>
            <a:r>
              <a:rPr lang="es-CO" dirty="0" smtClean="0"/>
              <a:t>(</a:t>
            </a:r>
            <a:r>
              <a:rPr lang="es-CO" u="sng" dirty="0"/>
              <a:t>1 Cor. 7:5</a:t>
            </a:r>
            <a:r>
              <a:rPr lang="es-CO" dirty="0"/>
              <a:t>). </a:t>
            </a:r>
            <a:endParaRPr lang="es-CO" dirty="0" smtClean="0"/>
          </a:p>
          <a:p>
            <a:pPr marL="400050" lvl="1" indent="0">
              <a:buNone/>
            </a:pPr>
            <a:r>
              <a:rPr lang="es-CO" dirty="0" smtClean="0"/>
              <a:t>Aun </a:t>
            </a:r>
            <a:r>
              <a:rPr lang="es-CO" dirty="0"/>
              <a:t>en las relaciones matrimoniales tenemos que demostrar reverencia a Dios y respeto mutuo. El amor </a:t>
            </a:r>
            <a:r>
              <a:rPr lang="es-CO" dirty="0" smtClean="0"/>
              <a:t>auténtico </a:t>
            </a:r>
            <a:r>
              <a:rPr lang="es-CO" dirty="0"/>
              <a:t>no se comporta groseramente. </a:t>
            </a:r>
          </a:p>
          <a:p>
            <a:pPr marL="0" indent="0">
              <a:buNone/>
            </a:pPr>
            <a:r>
              <a:rPr lang="es-CO" sz="3600" b="1" dirty="0">
                <a:solidFill>
                  <a:srgbClr val="FF0000"/>
                </a:solidFill>
              </a:rPr>
              <a:t>8</a:t>
            </a:r>
            <a:r>
              <a:rPr lang="es-CO" dirty="0"/>
              <a:t>. </a:t>
            </a:r>
            <a:r>
              <a:rPr lang="es-CO" sz="3800" b="1" u="sng" dirty="0"/>
              <a:t>Cuidando el uno los intereses del otro en todas las cosas</a:t>
            </a:r>
            <a:r>
              <a:rPr lang="es-CO" dirty="0"/>
              <a:t>. Ayúdense a mantener una buena salud, y </a:t>
            </a:r>
            <a:r>
              <a:rPr lang="es-CO" dirty="0" smtClean="0"/>
              <a:t>estén juntos </a:t>
            </a:r>
            <a:r>
              <a:rPr lang="es-CO" dirty="0"/>
              <a:t>en espíritu. </a:t>
            </a:r>
            <a:endParaRPr lang="es-CO" dirty="0" smtClean="0"/>
          </a:p>
          <a:p>
            <a:pPr marL="400050" lvl="1" indent="0">
              <a:buNone/>
            </a:pPr>
            <a:r>
              <a:rPr lang="es-CO" dirty="0" smtClean="0"/>
              <a:t>El </a:t>
            </a:r>
            <a:r>
              <a:rPr lang="es-CO" dirty="0"/>
              <a:t>uno no debe ser rico mientras el otro sufre necesidad. Promueva cada uno la buena reputación de su cónyuge. El esposo naturalmente y con razón se interesa por </a:t>
            </a:r>
            <a:r>
              <a:rPr lang="es-CO" dirty="0" smtClean="0"/>
              <a:t>suplir las necesidades del hogar, </a:t>
            </a:r>
            <a:r>
              <a:rPr lang="es-CO" dirty="0"/>
              <a:t>cómo puede </a:t>
            </a:r>
            <a:r>
              <a:rPr lang="es-CO" dirty="0" smtClean="0"/>
              <a:t>agradar </a:t>
            </a:r>
            <a:r>
              <a:rPr lang="es-CO" dirty="0"/>
              <a:t>a su esposa, y la esposa hace lo mismo (</a:t>
            </a:r>
            <a:r>
              <a:rPr lang="es-CO" u="sng" dirty="0"/>
              <a:t>1 Cor. 7:33, 34</a:t>
            </a:r>
            <a:r>
              <a:rPr lang="es-CO" dirty="0"/>
              <a:t>). Esto da honor a su fe, consuelo a sus vidas y una </a:t>
            </a:r>
            <a:r>
              <a:rPr lang="es-CO" dirty="0" smtClean="0"/>
              <a:t>bendición </a:t>
            </a:r>
            <a:r>
              <a:rPr lang="es-CO" dirty="0"/>
              <a:t>en todo lo que tienen. Deben ser amigos íntimos, riendo y llorando juntos, siendo la muerte lo único que </a:t>
            </a:r>
            <a:r>
              <a:rPr lang="es-CO" dirty="0" smtClean="0"/>
              <a:t>separa </a:t>
            </a:r>
            <a:r>
              <a:rPr lang="es-CO" dirty="0"/>
              <a:t>sus intereses. </a:t>
            </a:r>
          </a:p>
        </p:txBody>
      </p:sp>
    </p:spTree>
    <p:extLst>
      <p:ext uri="{BB962C8B-B14F-4D97-AF65-F5344CB8AC3E}">
        <p14:creationId xmlns:p14="http://schemas.microsoft.com/office/powerpoint/2010/main" val="194316827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08720"/>
            <a:ext cx="8229600" cy="5217443"/>
          </a:xfrm>
          <a:solidFill>
            <a:schemeClr val="accent3">
              <a:lumMod val="40000"/>
              <a:lumOff val="60000"/>
            </a:schemeClr>
          </a:solidFill>
          <a:scene3d>
            <a:camera prst="orthographicFront"/>
            <a:lightRig rig="threePt" dir="t"/>
          </a:scene3d>
          <a:sp3d>
            <a:bevelT prst="slope"/>
          </a:sp3d>
        </p:spPr>
        <p:txBody>
          <a:bodyPr>
            <a:normAutofit fontScale="85000" lnSpcReduction="20000"/>
          </a:bodyPr>
          <a:lstStyle/>
          <a:p>
            <a:pPr marL="0" indent="0">
              <a:buNone/>
            </a:pPr>
            <a:r>
              <a:rPr lang="es-CO" sz="4100" b="1" dirty="0">
                <a:solidFill>
                  <a:srgbClr val="FF0000"/>
                </a:solidFill>
              </a:rPr>
              <a:t>9</a:t>
            </a:r>
            <a:r>
              <a:rPr lang="es-CO" dirty="0"/>
              <a:t>. </a:t>
            </a:r>
            <a:r>
              <a:rPr lang="es-CO" sz="4000" b="1" u="sng" dirty="0"/>
              <a:t>Orando el uno por el otro</a:t>
            </a:r>
            <a:r>
              <a:rPr lang="es-CO" dirty="0"/>
              <a:t>. Pedro advierte qué hacer para que “</a:t>
            </a:r>
            <a:r>
              <a:rPr lang="es-CO" i="1" dirty="0">
                <a:latin typeface="Agency FB" pitchFamily="34" charset="0"/>
              </a:rPr>
              <a:t>vuestras oraciones no sean impedidas</a:t>
            </a:r>
            <a:r>
              <a:rPr lang="es-CO" dirty="0"/>
              <a:t>” (</a:t>
            </a:r>
            <a:r>
              <a:rPr lang="es-CO" i="1" u="sng" dirty="0"/>
              <a:t>1 Ped. 3:7</a:t>
            </a:r>
            <a:r>
              <a:rPr lang="es-CO" dirty="0"/>
              <a:t>), lo </a:t>
            </a:r>
          </a:p>
          <a:p>
            <a:pPr marL="0" indent="0">
              <a:buNone/>
            </a:pPr>
            <a:r>
              <a:rPr lang="es-CO" dirty="0"/>
              <a:t>que sugiere es que deben orar el uno por el otro y juntos. “</a:t>
            </a:r>
            <a:r>
              <a:rPr lang="es-CO" i="1" dirty="0">
                <a:latin typeface="Agency FB" pitchFamily="34" charset="0"/>
              </a:rPr>
              <a:t>Oró Isaac a Jehová por su mujer, que era estéril</a:t>
            </a:r>
            <a:r>
              <a:rPr lang="es-CO" dirty="0"/>
              <a:t>” (</a:t>
            </a:r>
            <a:r>
              <a:rPr lang="es-CO" u="sng" dirty="0"/>
              <a:t>Gén. 25:21</a:t>
            </a:r>
            <a:r>
              <a:rPr lang="es-CO" dirty="0"/>
              <a:t>). </a:t>
            </a:r>
          </a:p>
          <a:p>
            <a:pPr marL="400050" lvl="1" indent="0">
              <a:buNone/>
            </a:pPr>
            <a:endParaRPr lang="es-CO" dirty="0" smtClean="0"/>
          </a:p>
          <a:p>
            <a:pPr marL="400050" lvl="1" indent="0">
              <a:buNone/>
            </a:pPr>
            <a:r>
              <a:rPr lang="es-CO" dirty="0" smtClean="0"/>
              <a:t>Tenemos </a:t>
            </a:r>
            <a:r>
              <a:rPr lang="es-CO" dirty="0"/>
              <a:t>que orar por todos, pero especialmente por nuestro cónyuge. El amor más puro se expresa en la oración </a:t>
            </a:r>
            <a:r>
              <a:rPr lang="es-CO" dirty="0" smtClean="0"/>
              <a:t>sincera</a:t>
            </a:r>
            <a:r>
              <a:rPr lang="es-CO" dirty="0"/>
              <a:t>, y la oración preserva el amor. </a:t>
            </a:r>
            <a:endParaRPr lang="es-CO" dirty="0" smtClean="0"/>
          </a:p>
          <a:p>
            <a:pPr marL="400050" lvl="1" indent="0">
              <a:buNone/>
            </a:pPr>
            <a:r>
              <a:rPr lang="es-CO" dirty="0" smtClean="0"/>
              <a:t>Procuren </a:t>
            </a:r>
            <a:r>
              <a:rPr lang="es-CO" dirty="0"/>
              <a:t>tener momentos de oración juntos. El Sr. Bolton oraba todos los días </a:t>
            </a:r>
            <a:r>
              <a:rPr lang="es-CO" dirty="0" smtClean="0"/>
              <a:t>dos </a:t>
            </a:r>
            <a:r>
              <a:rPr lang="es-CO" dirty="0"/>
              <a:t>veces en privado, dos veces con su esposa y dos veces con su familia. La oración eleva al matrimonio cristiano por </a:t>
            </a:r>
            <a:r>
              <a:rPr lang="es-CO" dirty="0" smtClean="0"/>
              <a:t>encima </a:t>
            </a:r>
            <a:r>
              <a:rPr lang="es-CO" dirty="0"/>
              <a:t>de los matrimonios paganos y de la cohabitación de los animales. </a:t>
            </a:r>
          </a:p>
        </p:txBody>
      </p:sp>
    </p:spTree>
    <p:extLst>
      <p:ext uri="{BB962C8B-B14F-4D97-AF65-F5344CB8AC3E}">
        <p14:creationId xmlns:p14="http://schemas.microsoft.com/office/powerpoint/2010/main" val="2807853004"/>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563072" cy="1143000"/>
          </a:xfrm>
          <a:solidFill>
            <a:schemeClr val="bg2">
              <a:lumMod val="75000"/>
            </a:schemeClr>
          </a:solidFill>
          <a:scene3d>
            <a:camera prst="orthographicFront"/>
            <a:lightRig rig="threePt" dir="t"/>
          </a:scene3d>
          <a:sp3d>
            <a:bevelT prst="relaxedInset"/>
          </a:sp3d>
        </p:spPr>
        <p:txBody>
          <a:bodyPr>
            <a:normAutofit fontScale="90000"/>
          </a:bodyPr>
          <a:lstStyle/>
          <a:p>
            <a:r>
              <a:rPr lang="es-CO" sz="3600" b="1" dirty="0"/>
              <a:t>EL DEBER ESPECIAL DEL ESPOSO: AMAR.</a:t>
            </a:r>
          </a:p>
        </p:txBody>
      </p:sp>
      <p:sp>
        <p:nvSpPr>
          <p:cNvPr id="3" name="2 Marcador de contenido"/>
          <p:cNvSpPr>
            <a:spLocks noGrp="1"/>
          </p:cNvSpPr>
          <p:nvPr>
            <p:ph idx="1"/>
          </p:nvPr>
        </p:nvSpPr>
        <p:spPr>
          <a:xfrm>
            <a:off x="457200" y="1600200"/>
            <a:ext cx="8229600" cy="5069160"/>
          </a:xfrm>
          <a:solidFill>
            <a:schemeClr val="accent4">
              <a:lumMod val="40000"/>
              <a:lumOff val="60000"/>
            </a:schemeClr>
          </a:solidFill>
          <a:scene3d>
            <a:camera prst="orthographicFront"/>
            <a:lightRig rig="threePt" dir="t"/>
          </a:scene3d>
          <a:sp3d>
            <a:bevelT prst="relaxedInset"/>
          </a:sp3d>
        </p:spPr>
        <p:txBody>
          <a:bodyPr>
            <a:normAutofit fontScale="62500" lnSpcReduction="20000"/>
          </a:bodyPr>
          <a:lstStyle/>
          <a:p>
            <a:endParaRPr lang="es-CO" dirty="0" smtClean="0"/>
          </a:p>
          <a:p>
            <a:pPr marL="0" indent="0">
              <a:buNone/>
            </a:pPr>
            <a:r>
              <a:rPr lang="es-CO" dirty="0" smtClean="0"/>
              <a:t>El </a:t>
            </a:r>
            <a:r>
              <a:rPr lang="es-CO" dirty="0"/>
              <a:t>amor es el fundamento de todos los demás deberes para con ella. Todo fluye de esto. Sin amor, cada cumplimiento </a:t>
            </a:r>
            <a:r>
              <a:rPr lang="es-CO" dirty="0" smtClean="0"/>
              <a:t>de </a:t>
            </a:r>
            <a:r>
              <a:rPr lang="es-CO" dirty="0"/>
              <a:t>un deber para con ella parece difícil. </a:t>
            </a:r>
            <a:r>
              <a:rPr lang="es-CO" u="sng" dirty="0"/>
              <a:t>La ternura, el honor y la amabilidad son meros rayos del sol del amor.</a:t>
            </a:r>
          </a:p>
          <a:p>
            <a:pPr marL="400050" lvl="1" indent="0">
              <a:buNone/>
            </a:pPr>
            <a:r>
              <a:rPr lang="es-CO" sz="3800" b="1" dirty="0" smtClean="0">
                <a:solidFill>
                  <a:srgbClr val="FF0000"/>
                </a:solidFill>
              </a:rPr>
              <a:t>1.</a:t>
            </a:r>
            <a:r>
              <a:rPr lang="es-CO" dirty="0" smtClean="0"/>
              <a:t> </a:t>
            </a:r>
            <a:r>
              <a:rPr lang="es-CO" sz="3800" b="1" u="sng" dirty="0"/>
              <a:t>Las dimensiones del marido piadoso</a:t>
            </a:r>
            <a:r>
              <a:rPr lang="es-CO" dirty="0"/>
              <a:t>. El amor de un esposo por su esposa es particular a esta relación. Es distinto del </a:t>
            </a:r>
            <a:r>
              <a:rPr lang="es-CO" dirty="0" smtClean="0"/>
              <a:t>amor </a:t>
            </a:r>
            <a:r>
              <a:rPr lang="es-CO" dirty="0"/>
              <a:t>paternal y de la lascivia animal. </a:t>
            </a:r>
          </a:p>
          <a:p>
            <a:pPr marL="400050" lvl="1" indent="0">
              <a:buNone/>
            </a:pPr>
            <a:r>
              <a:rPr lang="es-CO" sz="3800" b="1" dirty="0"/>
              <a:t>A</a:t>
            </a:r>
            <a:r>
              <a:rPr lang="es-CO" dirty="0"/>
              <a:t>. </a:t>
            </a:r>
            <a:r>
              <a:rPr lang="es-CO" sz="3200" b="1" dirty="0"/>
              <a:t>La razón de él</a:t>
            </a:r>
            <a:r>
              <a:rPr lang="es-CO" dirty="0"/>
              <a:t>. Usted está casado con ella y Dios ordena a los esposos que amen a sus esposas. Solamente esto </a:t>
            </a:r>
            <a:r>
              <a:rPr lang="es-CO" dirty="0" smtClean="0"/>
              <a:t>durará </a:t>
            </a:r>
            <a:r>
              <a:rPr lang="es-CO" dirty="0"/>
              <a:t>para siempre, ya que ella puede perder sus encantos de muchas maneras. </a:t>
            </a:r>
          </a:p>
          <a:p>
            <a:pPr marL="400050" lvl="1" indent="0">
              <a:buNone/>
            </a:pPr>
            <a:r>
              <a:rPr lang="es-CO" sz="3800" b="1" dirty="0"/>
              <a:t>B</a:t>
            </a:r>
            <a:r>
              <a:rPr lang="es-CO" dirty="0"/>
              <a:t>. </a:t>
            </a:r>
            <a:r>
              <a:rPr lang="es-CO" sz="3200" b="1" dirty="0"/>
              <a:t>La extensión de él</a:t>
            </a:r>
            <a:r>
              <a:rPr lang="es-CO" dirty="0"/>
              <a:t>. Usted debe amar tanto su cuerpo como su alma. Por lo tanto debe escoger una esposa que le es </a:t>
            </a:r>
            <a:r>
              <a:rPr lang="es-CO" dirty="0" smtClean="0"/>
              <a:t>atractiva </a:t>
            </a:r>
            <a:r>
              <a:rPr lang="es-CO" dirty="0"/>
              <a:t>por su físico y por su personalidad y espiritualidad. De otra manera, no le hace justicia a ella. </a:t>
            </a:r>
          </a:p>
          <a:p>
            <a:pPr marL="400050" lvl="1" indent="0">
              <a:buNone/>
            </a:pPr>
            <a:r>
              <a:rPr lang="es-CO" sz="3800" b="1" dirty="0"/>
              <a:t>C</a:t>
            </a:r>
            <a:r>
              <a:rPr lang="es-CO" dirty="0"/>
              <a:t>. </a:t>
            </a:r>
            <a:r>
              <a:rPr lang="es-CO" sz="3200" b="1" dirty="0"/>
              <a:t>El grado de él</a:t>
            </a:r>
            <a:r>
              <a:rPr lang="es-CO" dirty="0"/>
              <a:t>. Por sobre el amor hacia todos los demás, incluyendo a sus padres e hijos, y ciertamente sobre </a:t>
            </a:r>
            <a:r>
              <a:rPr lang="es-CO" dirty="0" smtClean="0"/>
              <a:t>cualquier </a:t>
            </a:r>
            <a:r>
              <a:rPr lang="es-CO" dirty="0"/>
              <a:t>persona fuera de la familia. “</a:t>
            </a:r>
            <a:r>
              <a:rPr lang="es-CO" i="1" dirty="0">
                <a:latin typeface="Agency FB" pitchFamily="34" charset="0"/>
              </a:rPr>
              <a:t>En su amor recréate siempre</a:t>
            </a:r>
            <a:r>
              <a:rPr lang="es-CO" dirty="0" smtClean="0"/>
              <a:t>” dice:  </a:t>
            </a:r>
            <a:r>
              <a:rPr lang="es-CO" dirty="0"/>
              <a:t>(</a:t>
            </a:r>
            <a:r>
              <a:rPr lang="es-CO" u="sng" dirty="0"/>
              <a:t>Prov. 5:19</a:t>
            </a:r>
            <a:r>
              <a:rPr lang="es-CO" dirty="0"/>
              <a:t>). </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4288" y="188640"/>
            <a:ext cx="1728192" cy="1313681"/>
          </a:xfrm>
          <a:prstGeom prst="rect">
            <a:avLst/>
          </a:prstGeom>
          <a:noFill/>
          <a:ln>
            <a:noFill/>
          </a:ln>
          <a:effectLst/>
          <a:scene3d>
            <a:camera prst="isometricOffAxis1Right"/>
            <a:lightRig rig="threePt" dir="t"/>
          </a:scene3d>
          <a:sp3d>
            <a:bevelT prst="relaxedInse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4706122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wipe(down)">
                                      <p:cBhvr>
                                        <p:cTn id="13" dur="500"/>
                                        <p:tgtEl>
                                          <p:spTgt spid="3">
                                            <p:txEl>
                                              <p:pRg st="4" end="4"/>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wipe(down)">
                                      <p:cBhvr>
                                        <p:cTn id="16"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accent3">
              <a:lumMod val="40000"/>
              <a:lumOff val="60000"/>
            </a:schemeClr>
          </a:solidFill>
          <a:scene3d>
            <a:camera prst="orthographicFront"/>
            <a:lightRig rig="threePt" dir="t"/>
          </a:scene3d>
          <a:sp3d>
            <a:bevelT prst="relaxedInset"/>
          </a:sp3d>
        </p:spPr>
        <p:txBody>
          <a:bodyPr>
            <a:normAutofit fontScale="85000" lnSpcReduction="20000"/>
          </a:bodyPr>
          <a:lstStyle/>
          <a:p>
            <a:pPr marL="400050" lvl="1" indent="0">
              <a:buNone/>
            </a:pPr>
            <a:r>
              <a:rPr lang="es-CO" sz="3600" b="1" dirty="0"/>
              <a:t>D</a:t>
            </a:r>
            <a:r>
              <a:rPr lang="es-CO" dirty="0"/>
              <a:t>. </a:t>
            </a:r>
            <a:r>
              <a:rPr lang="es-CO" sz="3400" b="1" dirty="0"/>
              <a:t>La duración de él</a:t>
            </a:r>
            <a:r>
              <a:rPr lang="es-CO" dirty="0"/>
              <a:t>. “Siempre” </a:t>
            </a:r>
            <a:r>
              <a:rPr lang="es-CO" dirty="0" smtClean="0"/>
              <a:t>dice: (</a:t>
            </a:r>
            <a:r>
              <a:rPr lang="es-CO" u="sng" dirty="0" smtClean="0"/>
              <a:t>Prov</a:t>
            </a:r>
            <a:r>
              <a:rPr lang="es-CO" u="sng" dirty="0"/>
              <a:t>. </a:t>
            </a:r>
            <a:r>
              <a:rPr lang="es-CO" u="sng" dirty="0" smtClean="0"/>
              <a:t>5:19</a:t>
            </a:r>
            <a:r>
              <a:rPr lang="es-CO" dirty="0" smtClean="0"/>
              <a:t>), </a:t>
            </a:r>
            <a:r>
              <a:rPr lang="es-CO" dirty="0"/>
              <a:t>no sólo en público sino también en privado, no por una </a:t>
            </a:r>
            <a:r>
              <a:rPr lang="es-CO" dirty="0" smtClean="0"/>
              <a:t>semana </a:t>
            </a:r>
            <a:r>
              <a:rPr lang="es-CO" dirty="0"/>
              <a:t>o un mes o un año, sino hasta la muerte. </a:t>
            </a:r>
            <a:r>
              <a:rPr lang="es-CO" dirty="0">
                <a:solidFill>
                  <a:srgbClr val="FF0000"/>
                </a:solidFill>
              </a:rPr>
              <a:t>Su amor debe aumentar diariamente incluyendo en la vejez</a:t>
            </a:r>
            <a:r>
              <a:rPr lang="es-CO" dirty="0" smtClean="0">
                <a:solidFill>
                  <a:srgbClr val="FF0000"/>
                </a:solidFill>
              </a:rPr>
              <a:t>.</a:t>
            </a:r>
          </a:p>
          <a:p>
            <a:pPr marL="400050" lvl="1" indent="0">
              <a:buNone/>
            </a:pPr>
            <a:r>
              <a:rPr lang="es-CO" dirty="0" smtClean="0"/>
              <a:t> </a:t>
            </a:r>
          </a:p>
          <a:p>
            <a:pPr marL="400050" lvl="1" indent="0">
              <a:buNone/>
            </a:pPr>
            <a:r>
              <a:rPr lang="es-CO" dirty="0" smtClean="0"/>
              <a:t>Tuvo usted </a:t>
            </a:r>
            <a:r>
              <a:rPr lang="es-CO" dirty="0"/>
              <a:t>su hermosura y su fuerza así que ¿por qué no sus arrugas y enfermedades? La hermosura interior aumenta a </a:t>
            </a:r>
            <a:r>
              <a:rPr lang="es-CO" dirty="0" smtClean="0"/>
              <a:t>medida </a:t>
            </a:r>
            <a:r>
              <a:rPr lang="es-CO" dirty="0"/>
              <a:t>que la hermosura exterior disminuye. Existen muchas razones bíblicas por las cuales el amor del marido debe </a:t>
            </a:r>
            <a:r>
              <a:rPr lang="es-CO" dirty="0" smtClean="0"/>
              <a:t>ser </a:t>
            </a:r>
            <a:r>
              <a:rPr lang="es-CO" dirty="0"/>
              <a:t>perpetuo. </a:t>
            </a:r>
          </a:p>
          <a:p>
            <a:endParaRPr lang="es-CO" dirty="0" smtClean="0"/>
          </a:p>
          <a:p>
            <a:pPr marL="0" indent="0">
              <a:buNone/>
            </a:pPr>
            <a:r>
              <a:rPr lang="es-CO" sz="4200" b="1" dirty="0" smtClean="0">
                <a:solidFill>
                  <a:srgbClr val="FF0000"/>
                </a:solidFill>
              </a:rPr>
              <a:t>2</a:t>
            </a:r>
            <a:r>
              <a:rPr lang="es-CO" dirty="0"/>
              <a:t>. </a:t>
            </a:r>
            <a:r>
              <a:rPr lang="es-CO" sz="3800" b="1" u="sng" dirty="0"/>
              <a:t>El patrón para el amor del marido </a:t>
            </a:r>
            <a:r>
              <a:rPr lang="es-CO" sz="3800" b="1" u="sng" dirty="0" smtClean="0"/>
              <a:t>piadoso. </a:t>
            </a:r>
            <a:endParaRPr lang="es-CO" sz="4100" b="1" u="sng" dirty="0" smtClean="0"/>
          </a:p>
          <a:p>
            <a:pPr marL="400050" lvl="1" indent="0">
              <a:buNone/>
            </a:pPr>
            <a:r>
              <a:rPr lang="es-CO" sz="3600" b="1" dirty="0" smtClean="0"/>
              <a:t>A</a:t>
            </a:r>
            <a:r>
              <a:rPr lang="es-CO" dirty="0"/>
              <a:t>. </a:t>
            </a:r>
            <a:r>
              <a:rPr lang="es-CO" sz="3100" b="1" dirty="0"/>
              <a:t>El amor de Jesucristo por su iglesia</a:t>
            </a:r>
            <a:r>
              <a:rPr lang="es-CO" dirty="0"/>
              <a:t>. “</a:t>
            </a:r>
            <a:r>
              <a:rPr lang="es-CO" i="1" dirty="0">
                <a:latin typeface="Agency FB" pitchFamily="34" charset="0"/>
              </a:rPr>
              <a:t>Maridos, amad a vuestras mujeres, así como Cristo amó a la iglesia</a:t>
            </a:r>
            <a:r>
              <a:rPr lang="es-CO" dirty="0"/>
              <a:t>” (</a:t>
            </a:r>
            <a:r>
              <a:rPr lang="es-CO" u="sng" dirty="0"/>
              <a:t>Ef. </a:t>
            </a:r>
            <a:r>
              <a:rPr lang="es-CO" u="sng" dirty="0" smtClean="0"/>
              <a:t>5:25</a:t>
            </a:r>
            <a:r>
              <a:rPr lang="es-CO" dirty="0"/>
              <a:t>). “</a:t>
            </a:r>
            <a:r>
              <a:rPr lang="es-CO" i="1" dirty="0">
                <a:latin typeface="Agency FB" pitchFamily="34" charset="0"/>
              </a:rPr>
              <a:t>La sustenta y regala, como también Cristo a la iglesia</a:t>
            </a:r>
            <a:r>
              <a:rPr lang="es-CO" dirty="0"/>
              <a:t>” </a:t>
            </a:r>
            <a:r>
              <a:rPr lang="es-CO" dirty="0" smtClean="0"/>
              <a:t>(</a:t>
            </a:r>
            <a:r>
              <a:rPr lang="es-CO" u="sng" dirty="0" smtClean="0"/>
              <a:t>Ef.5:29</a:t>
            </a:r>
            <a:r>
              <a:rPr lang="es-CO" dirty="0"/>
              <a:t>). Aunque no podemos lograr ser iguales a Cristo, </a:t>
            </a:r>
            <a:r>
              <a:rPr lang="es-CO" dirty="0" smtClean="0"/>
              <a:t>esta </a:t>
            </a:r>
            <a:r>
              <a:rPr lang="es-CO" dirty="0"/>
              <a:t>cualidad de nuestro amor debe ser como la de él.  </a:t>
            </a:r>
          </a:p>
          <a:p>
            <a:endParaRPr lang="es-CO" dirty="0"/>
          </a:p>
        </p:txBody>
      </p:sp>
    </p:spTree>
    <p:extLst>
      <p:ext uri="{BB962C8B-B14F-4D97-AF65-F5344CB8AC3E}">
        <p14:creationId xmlns:p14="http://schemas.microsoft.com/office/powerpoint/2010/main" val="85148879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arn(inVertical)">
                                      <p:cBhvr>
                                        <p:cTn id="7" dur="500"/>
                                        <p:tgtEl>
                                          <p:spTgt spid="3">
                                            <p:txEl>
                                              <p:pRg st="4" end="4"/>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barn(inVertical)">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332656"/>
            <a:ext cx="8229600" cy="6120680"/>
          </a:xfrm>
          <a:solidFill>
            <a:schemeClr val="accent4">
              <a:lumMod val="40000"/>
              <a:lumOff val="60000"/>
            </a:schemeClr>
          </a:solidFill>
          <a:scene3d>
            <a:camera prst="orthographicFront"/>
            <a:lightRig rig="threePt" dir="t"/>
          </a:scene3d>
          <a:sp3d>
            <a:bevelT prst="slope"/>
          </a:sp3d>
        </p:spPr>
        <p:txBody>
          <a:bodyPr>
            <a:normAutofit fontScale="70000" lnSpcReduction="20000"/>
          </a:bodyPr>
          <a:lstStyle/>
          <a:p>
            <a:pPr marL="0" indent="0">
              <a:buNone/>
            </a:pPr>
            <a:r>
              <a:rPr lang="es-CO" sz="4600" b="1" dirty="0" smtClean="0"/>
              <a:t>Entonces</a:t>
            </a:r>
            <a:r>
              <a:rPr lang="es-CO" sz="4600" b="1" dirty="0"/>
              <a:t>, ¿cómo ama Jesucristo a su iglesia? </a:t>
            </a:r>
          </a:p>
          <a:p>
            <a:pPr marL="400050" lvl="1" indent="0">
              <a:buNone/>
            </a:pPr>
            <a:r>
              <a:rPr lang="es-CO" sz="3800" b="1" dirty="0"/>
              <a:t>1</a:t>
            </a:r>
            <a:r>
              <a:rPr lang="es-CO" dirty="0"/>
              <a:t>) </a:t>
            </a:r>
            <a:r>
              <a:rPr lang="es-CO" sz="3200" b="1" u="sng" dirty="0"/>
              <a:t>Auténticamente, sin hipocresía</a:t>
            </a:r>
            <a:r>
              <a:rPr lang="es-CO" dirty="0"/>
              <a:t>. Su amor fue tan real e intenso que murió por la iglesia. </a:t>
            </a:r>
          </a:p>
          <a:p>
            <a:pPr marL="400050" lvl="1" indent="0">
              <a:buNone/>
            </a:pPr>
            <a:r>
              <a:rPr lang="es-CO" sz="3400" b="1" dirty="0"/>
              <a:t>2</a:t>
            </a:r>
            <a:r>
              <a:rPr lang="es-CO" dirty="0"/>
              <a:t>) </a:t>
            </a:r>
            <a:r>
              <a:rPr lang="es-CO" sz="3200" b="1" u="sng" dirty="0"/>
              <a:t>Libremente, incondicional antes y sin expectativas después</a:t>
            </a:r>
            <a:r>
              <a:rPr lang="es-CO" dirty="0"/>
              <a:t>. Se dio a sí mismo para limpiar su iglesia, lo cual </a:t>
            </a:r>
            <a:r>
              <a:rPr lang="es-CO" dirty="0" smtClean="0"/>
              <a:t>implica </a:t>
            </a:r>
            <a:r>
              <a:rPr lang="es-CO" dirty="0"/>
              <a:t>que antes ella no era ninguna belleza. El esposo, por su propio amor, debe generar amor en ella. El amor </a:t>
            </a:r>
            <a:r>
              <a:rPr lang="es-CO" dirty="0" smtClean="0"/>
              <a:t>verdadero </a:t>
            </a:r>
            <a:r>
              <a:rPr lang="es-CO" dirty="0"/>
              <a:t>se trata más de mejorar el objeto del amor que de enriquecer el tema. </a:t>
            </a:r>
          </a:p>
          <a:p>
            <a:pPr marL="400050" lvl="1" indent="0">
              <a:buNone/>
            </a:pPr>
            <a:r>
              <a:rPr lang="es-CO" sz="3800" b="1" dirty="0"/>
              <a:t>3</a:t>
            </a:r>
            <a:r>
              <a:rPr lang="es-CO" dirty="0"/>
              <a:t>) </a:t>
            </a:r>
            <a:r>
              <a:rPr lang="es-CO" sz="3200" b="1" u="sng" dirty="0"/>
              <a:t>Santamente, sin impureza</a:t>
            </a:r>
            <a:r>
              <a:rPr lang="es-CO" dirty="0"/>
              <a:t>. Cristo amó a la iglesia “</a:t>
            </a:r>
            <a:r>
              <a:rPr lang="es-CO" i="1" dirty="0">
                <a:latin typeface="Agency FB" pitchFamily="34" charset="0"/>
              </a:rPr>
              <a:t>para santificarla, limpiándola en el lavacro del agua por la </a:t>
            </a:r>
            <a:r>
              <a:rPr lang="es-CO" i="1" dirty="0" smtClean="0">
                <a:latin typeface="Agency FB" pitchFamily="34" charset="0"/>
              </a:rPr>
              <a:t>palabra</a:t>
            </a:r>
            <a:r>
              <a:rPr lang="es-CO" dirty="0"/>
              <a:t>” </a:t>
            </a:r>
            <a:r>
              <a:rPr lang="es-CO" dirty="0" smtClean="0"/>
              <a:t>(</a:t>
            </a:r>
            <a:r>
              <a:rPr lang="es-CO" u="sng" dirty="0" smtClean="0"/>
              <a:t>Efe. 5:26</a:t>
            </a:r>
            <a:r>
              <a:rPr lang="es-CO" dirty="0"/>
              <a:t>). Esto enseña al marido a obrar diligentemente para promover la santificación de su esposa. </a:t>
            </a:r>
          </a:p>
          <a:p>
            <a:pPr marL="400050" lvl="1" indent="0">
              <a:buNone/>
            </a:pPr>
            <a:r>
              <a:rPr lang="es-CO" sz="3800" b="1" dirty="0"/>
              <a:t>4</a:t>
            </a:r>
            <a:r>
              <a:rPr lang="es-CO" dirty="0"/>
              <a:t>) </a:t>
            </a:r>
            <a:r>
              <a:rPr lang="es-CO" sz="3200" b="1" u="sng" dirty="0"/>
              <a:t>Grandemente, sin comparación</a:t>
            </a:r>
            <a:r>
              <a:rPr lang="es-CO" dirty="0"/>
              <a:t>. “</a:t>
            </a:r>
            <a:r>
              <a:rPr lang="es-CO" i="1" dirty="0">
                <a:latin typeface="Agency FB" pitchFamily="34" charset="0"/>
              </a:rPr>
              <a:t>Nadie tiene mayor amor que este, que ponga alguno su vida por sus amigos</a:t>
            </a:r>
            <a:r>
              <a:rPr lang="es-CO" dirty="0"/>
              <a:t>” </a:t>
            </a:r>
            <a:r>
              <a:rPr lang="es-CO" dirty="0" smtClean="0"/>
              <a:t>(</a:t>
            </a:r>
            <a:r>
              <a:rPr lang="es-CO" u="sng" dirty="0"/>
              <a:t>Juan 15:13</a:t>
            </a:r>
            <a:r>
              <a:rPr lang="es-CO" dirty="0"/>
              <a:t>). Esto es lo que Cristo hizo por su iglesia (</a:t>
            </a:r>
            <a:r>
              <a:rPr lang="es-CO" u="sng" dirty="0"/>
              <a:t>Ef. 5:25</a:t>
            </a:r>
            <a:r>
              <a:rPr lang="es-CO" dirty="0"/>
              <a:t>). </a:t>
            </a:r>
          </a:p>
          <a:p>
            <a:pPr marL="400050" lvl="1" indent="0">
              <a:buNone/>
            </a:pPr>
            <a:r>
              <a:rPr lang="es-CO" sz="3800" b="1" dirty="0"/>
              <a:t>5</a:t>
            </a:r>
            <a:r>
              <a:rPr lang="es-CO" dirty="0"/>
              <a:t>) </a:t>
            </a:r>
            <a:r>
              <a:rPr lang="es-CO" sz="3200" b="1" u="sng" dirty="0"/>
              <a:t>Constantemente, sin cambiar</a:t>
            </a:r>
            <a:r>
              <a:rPr lang="es-CO" dirty="0"/>
              <a:t>. “</a:t>
            </a:r>
            <a:r>
              <a:rPr lang="es-CO" i="1" dirty="0">
                <a:latin typeface="Agency FB" pitchFamily="34" charset="0"/>
              </a:rPr>
              <a:t>Para presentársela gloriosa para sí, una iglesia que no tuviese mancha ni arruga</a:t>
            </a:r>
            <a:r>
              <a:rPr lang="es-CO" dirty="0"/>
              <a:t>” </a:t>
            </a:r>
            <a:r>
              <a:rPr lang="es-CO" dirty="0" smtClean="0"/>
              <a:t>(</a:t>
            </a:r>
            <a:r>
              <a:rPr lang="es-CO" u="sng" dirty="0"/>
              <a:t>Ef. 5:27</a:t>
            </a:r>
            <a:r>
              <a:rPr lang="es-CO" dirty="0"/>
              <a:t>). Muchas veces ella ha hecho a un lado a Cristo, no obstante, él sigue amándola. </a:t>
            </a:r>
            <a:r>
              <a:rPr lang="es-CO" dirty="0">
                <a:solidFill>
                  <a:srgbClr val="FF0000"/>
                </a:solidFill>
              </a:rPr>
              <a:t>Los esposos deben copiar su </a:t>
            </a:r>
            <a:r>
              <a:rPr lang="es-CO" dirty="0" smtClean="0">
                <a:solidFill>
                  <a:srgbClr val="FF0000"/>
                </a:solidFill>
              </a:rPr>
              <a:t>ejemplo</a:t>
            </a:r>
            <a:r>
              <a:rPr lang="es-CO" dirty="0">
                <a:solidFill>
                  <a:srgbClr val="FF0000"/>
                </a:solidFill>
              </a:rPr>
              <a:t>. Ninguna mala conducta de parte de ella justifica que la deje de amar</a:t>
            </a:r>
            <a:r>
              <a:rPr lang="es-CO" dirty="0"/>
              <a:t>. </a:t>
            </a:r>
          </a:p>
        </p:txBody>
      </p:sp>
    </p:spTree>
    <p:extLst>
      <p:ext uri="{BB962C8B-B14F-4D97-AF65-F5344CB8AC3E}">
        <p14:creationId xmlns:p14="http://schemas.microsoft.com/office/powerpoint/2010/main" val="25718612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00"/>
                                        <p:tgtEl>
                                          <p:spTgt spid="3">
                                            <p:txEl>
                                              <p:pRg st="3" end="3"/>
                                            </p:txEl>
                                          </p:spTgt>
                                        </p:tgtEl>
                                      </p:cBhvr>
                                    </p:animEffect>
                                    <p:anim calcmode="lin" valueType="num">
                                      <p:cBhvr>
                                        <p:cTn id="1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1000"/>
                                        <p:tgtEl>
                                          <p:spTgt spid="3">
                                            <p:txEl>
                                              <p:pRg st="4" end="4"/>
                                            </p:txEl>
                                          </p:spTgt>
                                        </p:tgtEl>
                                      </p:cBhvr>
                                    </p:animEffect>
                                    <p:anim calcmode="lin" valueType="num">
                                      <p:cBhvr>
                                        <p:cTn id="2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1000"/>
                                        <p:tgtEl>
                                          <p:spTgt spid="3">
                                            <p:txEl>
                                              <p:pRg st="5" end="5"/>
                                            </p:txEl>
                                          </p:spTgt>
                                        </p:tgtEl>
                                      </p:cBhvr>
                                    </p:animEffect>
                                    <p:anim calcmode="lin" valueType="num">
                                      <p:cBhvr>
                                        <p:cTn id="2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4">
              <a:lumMod val="40000"/>
              <a:lumOff val="60000"/>
            </a:schemeClr>
          </a:solidFill>
          <a:scene3d>
            <a:camera prst="orthographicFront"/>
            <a:lightRig rig="threePt" dir="t"/>
          </a:scene3d>
          <a:sp3d>
            <a:bevelT w="165100" prst="coolSlant"/>
          </a:sp3d>
        </p:spPr>
        <p:txBody>
          <a:bodyPr>
            <a:normAutofit fontScale="62500" lnSpcReduction="20000"/>
          </a:bodyPr>
          <a:lstStyle/>
          <a:p>
            <a:pPr marL="400050" lvl="1" indent="0">
              <a:buNone/>
            </a:pPr>
            <a:r>
              <a:rPr lang="es-CO" sz="3300" b="1" dirty="0" smtClean="0"/>
              <a:t>6</a:t>
            </a:r>
            <a:r>
              <a:rPr lang="es-CO" dirty="0"/>
              <a:t>) </a:t>
            </a:r>
            <a:r>
              <a:rPr lang="es-CO" sz="2900" b="1" u="sng" dirty="0"/>
              <a:t>Activamente, sin descuidarla</a:t>
            </a:r>
            <a:r>
              <a:rPr lang="es-CO" dirty="0"/>
              <a:t>. “</a:t>
            </a:r>
            <a:r>
              <a:rPr lang="es-CO" i="1" dirty="0">
                <a:latin typeface="Agency FB" pitchFamily="34" charset="0"/>
              </a:rPr>
              <a:t>La sustenta y regala</a:t>
            </a:r>
            <a:r>
              <a:rPr lang="es-CO" dirty="0"/>
              <a:t>” </a:t>
            </a:r>
            <a:r>
              <a:rPr lang="es-CO" dirty="0" smtClean="0"/>
              <a:t>(</a:t>
            </a:r>
            <a:r>
              <a:rPr lang="es-CO" u="sng" dirty="0" smtClean="0"/>
              <a:t>Efe. 5:29</a:t>
            </a:r>
            <a:r>
              <a:rPr lang="es-CO" dirty="0"/>
              <a:t>). Debe hacer lo máximo para llenar las necesidades de </a:t>
            </a:r>
            <a:r>
              <a:rPr lang="es-CO" dirty="0" smtClean="0"/>
              <a:t>ella</a:t>
            </a:r>
            <a:r>
              <a:rPr lang="es-CO" dirty="0"/>
              <a:t>, ya sea de sustento, o de su amistad constante o de su cuidado cuando está enferma. </a:t>
            </a:r>
          </a:p>
          <a:p>
            <a:pPr marL="0" indent="0">
              <a:buNone/>
            </a:pPr>
            <a:endParaRPr lang="es-CO" sz="4200" b="1" u="sng" dirty="0" smtClean="0"/>
          </a:p>
          <a:p>
            <a:pPr marL="0" indent="0">
              <a:buNone/>
            </a:pPr>
            <a:r>
              <a:rPr lang="es-CO" sz="4200" b="1" u="sng" dirty="0" smtClean="0"/>
              <a:t>El </a:t>
            </a:r>
            <a:r>
              <a:rPr lang="es-CO" sz="4200" b="1" u="sng" dirty="0"/>
              <a:t>amor del esposo por él mismo</a:t>
            </a:r>
            <a:r>
              <a:rPr lang="es-CO" dirty="0"/>
              <a:t>. “</a:t>
            </a:r>
            <a:r>
              <a:rPr lang="es-CO" i="1" dirty="0">
                <a:latin typeface="Agency FB" pitchFamily="34" charset="0"/>
              </a:rPr>
              <a:t>Así también los maridos deben amar a sus mujeres </a:t>
            </a:r>
            <a:r>
              <a:rPr lang="es-CO" i="1" dirty="0" smtClean="0">
                <a:latin typeface="Agency FB" pitchFamily="34" charset="0"/>
              </a:rPr>
              <a:t>COMO A SUS MISMOS CUERPO</a:t>
            </a:r>
            <a:r>
              <a:rPr lang="es-CO" dirty="0" smtClean="0"/>
              <a:t>S” (</a:t>
            </a:r>
            <a:r>
              <a:rPr lang="es-CO" u="sng" dirty="0" smtClean="0"/>
              <a:t>Efe.5:28</a:t>
            </a:r>
            <a:r>
              <a:rPr lang="es-CO" dirty="0"/>
              <a:t>). “</a:t>
            </a:r>
            <a:r>
              <a:rPr lang="es-CO" i="1" dirty="0">
                <a:latin typeface="Agency FB" pitchFamily="34" charset="0"/>
              </a:rPr>
              <a:t>Cada uno... de vosotros de por sí mismo, ame también a su mujer como a sí mismo</a:t>
            </a:r>
            <a:r>
              <a:rPr lang="es-CO" dirty="0"/>
              <a:t>” </a:t>
            </a:r>
            <a:r>
              <a:rPr lang="es-CO" dirty="0" smtClean="0"/>
              <a:t>(</a:t>
            </a:r>
            <a:r>
              <a:rPr lang="es-CO" i="1" u="sng" dirty="0" smtClean="0"/>
              <a:t>Efe.5:33</a:t>
            </a:r>
            <a:r>
              <a:rPr lang="es-CO" dirty="0"/>
              <a:t>). Si bien este modo de </a:t>
            </a:r>
            <a:r>
              <a:rPr lang="es-CO" dirty="0" smtClean="0"/>
              <a:t>amar </a:t>
            </a:r>
            <a:r>
              <a:rPr lang="es-CO" dirty="0"/>
              <a:t>es menor que el amor de Cristo por su iglesia, es más fácil de entender</a:t>
            </a:r>
            <a:r>
              <a:rPr lang="es-CO" dirty="0" smtClean="0"/>
              <a:t>.</a:t>
            </a:r>
          </a:p>
          <a:p>
            <a:pPr marL="0" indent="0">
              <a:buNone/>
            </a:pPr>
            <a:endParaRPr lang="es-CO" dirty="0" smtClean="0"/>
          </a:p>
          <a:p>
            <a:pPr marL="0" indent="0">
              <a:buNone/>
            </a:pPr>
            <a:r>
              <a:rPr lang="es-CO" sz="5100" b="1" dirty="0" smtClean="0"/>
              <a:t>De palabra: </a:t>
            </a:r>
            <a:endParaRPr lang="es-CO" sz="5100" b="1" dirty="0"/>
          </a:p>
          <a:p>
            <a:pPr marL="400050" lvl="1" indent="0">
              <a:buNone/>
            </a:pPr>
            <a:r>
              <a:rPr lang="es-CO" sz="3800" b="1" dirty="0" smtClean="0"/>
              <a:t>1</a:t>
            </a:r>
            <a:r>
              <a:rPr lang="es-CO" dirty="0"/>
              <a:t>) </a:t>
            </a:r>
            <a:r>
              <a:rPr lang="es-CO" sz="3200" b="1" u="sng" dirty="0"/>
              <a:t>Tiernamente</a:t>
            </a:r>
            <a:r>
              <a:rPr lang="es-CO" dirty="0"/>
              <a:t>. Tratamos nuestras propias heridas y angustias con más ternura que nadie. “</a:t>
            </a:r>
            <a:r>
              <a:rPr lang="es-CO" i="1" dirty="0">
                <a:latin typeface="Agency FB" pitchFamily="34" charset="0"/>
              </a:rPr>
              <a:t>Ninguno aborreció </a:t>
            </a:r>
            <a:r>
              <a:rPr lang="es-CO" i="1" dirty="0" smtClean="0">
                <a:latin typeface="Agency FB" pitchFamily="34" charset="0"/>
              </a:rPr>
              <a:t>jamás </a:t>
            </a:r>
            <a:r>
              <a:rPr lang="es-CO" i="1" dirty="0">
                <a:latin typeface="Agency FB" pitchFamily="34" charset="0"/>
              </a:rPr>
              <a:t>a su propia carne</a:t>
            </a:r>
            <a:r>
              <a:rPr lang="es-CO" dirty="0"/>
              <a:t>” </a:t>
            </a:r>
            <a:r>
              <a:rPr lang="es-CO" dirty="0" smtClean="0"/>
              <a:t>(</a:t>
            </a:r>
            <a:r>
              <a:rPr lang="es-CO" u="sng" dirty="0" smtClean="0"/>
              <a:t>Efe. 5:29</a:t>
            </a:r>
            <a:r>
              <a:rPr lang="es-CO" dirty="0"/>
              <a:t>). Las esposas son como vasos de cristal, que se rompen fácilmente si no se las trata con </a:t>
            </a:r>
            <a:r>
              <a:rPr lang="es-CO" dirty="0" smtClean="0"/>
              <a:t>ternura</a:t>
            </a:r>
            <a:r>
              <a:rPr lang="es-CO" dirty="0"/>
              <a:t>. Las mujeres son más propensas a los temores y las pasiones y los sufrimientos. </a:t>
            </a:r>
          </a:p>
          <a:p>
            <a:pPr marL="400050" lvl="1" indent="0">
              <a:buNone/>
            </a:pPr>
            <a:endParaRPr lang="es-CO" sz="3800" b="1" dirty="0" smtClean="0"/>
          </a:p>
          <a:p>
            <a:pPr marL="400050" lvl="1" indent="0">
              <a:buNone/>
            </a:pPr>
            <a:r>
              <a:rPr lang="es-CO" sz="3800" b="1" dirty="0" smtClean="0"/>
              <a:t>2</a:t>
            </a:r>
            <a:r>
              <a:rPr lang="es-CO" dirty="0"/>
              <a:t>) </a:t>
            </a:r>
            <a:r>
              <a:rPr lang="es-CO" sz="3200" b="1" u="sng" dirty="0"/>
              <a:t>Alegremente</a:t>
            </a:r>
            <a:r>
              <a:rPr lang="es-CO" dirty="0"/>
              <a:t>. Nadie está tan listo para ayudarlo a uno como lo está uno mismo. Los mejores amigos a veces fallan, </a:t>
            </a:r>
            <a:r>
              <a:rPr lang="es-CO" dirty="0" smtClean="0"/>
              <a:t>pero </a:t>
            </a:r>
            <a:r>
              <a:rPr lang="es-CO" dirty="0"/>
              <a:t>usted se ayuda a sí mismo. Así que esté listo para ayudar a su esposa. Si una nube se cierne entre ustedes, disípela </a:t>
            </a:r>
            <a:r>
              <a:rPr lang="es-CO" dirty="0" smtClean="0"/>
              <a:t>con </a:t>
            </a:r>
            <a:r>
              <a:rPr lang="es-CO" dirty="0"/>
              <a:t>su amor. Usted no seguirá enojado consigo mismo por mucho tiempo. Ne deben necesitar un mediador. </a:t>
            </a:r>
          </a:p>
        </p:txBody>
      </p:sp>
    </p:spTree>
    <p:extLst>
      <p:ext uri="{BB962C8B-B14F-4D97-AF65-F5344CB8AC3E}">
        <p14:creationId xmlns:p14="http://schemas.microsoft.com/office/powerpoint/2010/main" val="65314797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arn(inVertical)">
                                      <p:cBhvr>
                                        <p:cTn id="7" dur="500"/>
                                        <p:tgtEl>
                                          <p:spTgt spid="3">
                                            <p:txEl>
                                              <p:pRg st="4" end="4"/>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barn(inVertical)">
                                      <p:cBhvr>
                                        <p:cTn id="10" dur="500"/>
                                        <p:tgtEl>
                                          <p:spTgt spid="3">
                                            <p:txEl>
                                              <p:pRg st="5" end="5"/>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7" end="7"/>
                                            </p:txEl>
                                          </p:spTgt>
                                        </p:tgtEl>
                                        <p:attrNameLst>
                                          <p:attrName>style.visibility</p:attrName>
                                        </p:attrNameLst>
                                      </p:cBhvr>
                                      <p:to>
                                        <p:strVal val="visible"/>
                                      </p:to>
                                    </p:set>
                                    <p:animEffect transition="in" filter="barn(inVertical)">
                                      <p:cBhvr>
                                        <p:cTn id="13"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16632"/>
            <a:ext cx="8784976" cy="6552728"/>
          </a:xfrm>
          <a:solidFill>
            <a:schemeClr val="accent4">
              <a:lumMod val="40000"/>
              <a:lumOff val="60000"/>
            </a:schemeClr>
          </a:solidFill>
          <a:scene3d>
            <a:camera prst="orthographicFront"/>
            <a:lightRig rig="threePt" dir="t"/>
          </a:scene3d>
          <a:sp3d>
            <a:bevelT prst="convex"/>
          </a:sp3d>
        </p:spPr>
        <p:txBody>
          <a:bodyPr>
            <a:normAutofit fontScale="62500" lnSpcReduction="20000"/>
          </a:bodyPr>
          <a:lstStyle/>
          <a:p>
            <a:pPr marL="0" indent="0">
              <a:buNone/>
            </a:pPr>
            <a:r>
              <a:rPr lang="es-CO" sz="5100" b="1" u="sng" dirty="0" smtClean="0"/>
              <a:t>La </a:t>
            </a:r>
            <a:r>
              <a:rPr lang="es-CO" sz="5100" b="1" u="sng" dirty="0"/>
              <a:t>demostración del amor del marido </a:t>
            </a:r>
            <a:r>
              <a:rPr lang="es-CO" sz="5100" b="1" u="sng" dirty="0" smtClean="0"/>
              <a:t>piadoso</a:t>
            </a:r>
            <a:r>
              <a:rPr lang="es-CO" dirty="0" smtClean="0"/>
              <a:t>.</a:t>
            </a:r>
            <a:endParaRPr lang="es-CO" dirty="0"/>
          </a:p>
          <a:p>
            <a:pPr marL="0" indent="0">
              <a:buNone/>
            </a:pPr>
            <a:endParaRPr lang="es-CO" dirty="0"/>
          </a:p>
          <a:p>
            <a:pPr marL="400050" lvl="1" indent="0">
              <a:buNone/>
            </a:pPr>
            <a:r>
              <a:rPr lang="es-CO" sz="3800" b="1" dirty="0"/>
              <a:t>1</a:t>
            </a:r>
            <a:r>
              <a:rPr lang="es-CO" dirty="0"/>
              <a:t>) </a:t>
            </a:r>
            <a:r>
              <a:rPr lang="es-CO" sz="3600" b="1" u="sng" dirty="0"/>
              <a:t>Le enseña</a:t>
            </a:r>
            <a:r>
              <a:rPr lang="es-CO" sz="3600" b="1" dirty="0"/>
              <a:t>. </a:t>
            </a:r>
            <a:r>
              <a:rPr lang="es-CO" sz="3300" dirty="0"/>
              <a:t>“</a:t>
            </a:r>
            <a:r>
              <a:rPr lang="es-CO" sz="3300" i="1" dirty="0">
                <a:latin typeface="Agency FB" pitchFamily="34" charset="0"/>
              </a:rPr>
              <a:t>Habitad con ellas según ciencia</a:t>
            </a:r>
            <a:r>
              <a:rPr lang="es-CO" sz="3300" dirty="0"/>
              <a:t>” (</a:t>
            </a:r>
            <a:r>
              <a:rPr lang="es-CO" sz="3300" u="sng" dirty="0"/>
              <a:t>1 Ped. 3:7</a:t>
            </a:r>
            <a:r>
              <a:rPr lang="es-CO" sz="3300" dirty="0"/>
              <a:t>). Ellas deben preguntar “en casa a sus maridos” si desean </a:t>
            </a:r>
            <a:r>
              <a:rPr lang="es-CO" sz="3300" dirty="0" smtClean="0"/>
              <a:t>aprender </a:t>
            </a:r>
            <a:r>
              <a:rPr lang="es-CO" sz="3300" dirty="0"/>
              <a:t>algo, y no hablar en la congregación (</a:t>
            </a:r>
            <a:r>
              <a:rPr lang="es-CO" sz="3300" u="sng" dirty="0"/>
              <a:t>1 Cor. 14:35</a:t>
            </a:r>
            <a:r>
              <a:rPr lang="es-CO" sz="3300" dirty="0"/>
              <a:t>). ¡Ay del esposo a quien le falta la voluntad o la habilidad de </a:t>
            </a:r>
            <a:r>
              <a:rPr lang="es-CO" sz="3300" dirty="0" smtClean="0"/>
              <a:t>enseñar </a:t>
            </a:r>
            <a:r>
              <a:rPr lang="es-CO" sz="3300" dirty="0"/>
              <a:t>a su esposa! En cualquiera de los dos casos, debe adquirirla. De no ser así, ¡ella probablemente lo maldiga </a:t>
            </a:r>
            <a:r>
              <a:rPr lang="es-CO" sz="3300" dirty="0" smtClean="0"/>
              <a:t>en </a:t>
            </a:r>
            <a:r>
              <a:rPr lang="es-CO" sz="3300" dirty="0"/>
              <a:t>el infierno! </a:t>
            </a:r>
          </a:p>
          <a:p>
            <a:pPr marL="400050" lvl="1" indent="0">
              <a:buNone/>
            </a:pPr>
            <a:endParaRPr lang="es-CO" sz="3600" b="1" dirty="0" smtClean="0"/>
          </a:p>
          <a:p>
            <a:pPr marL="400050" lvl="1" indent="0">
              <a:buNone/>
            </a:pPr>
            <a:r>
              <a:rPr lang="es-CO" sz="3800" b="1" dirty="0" smtClean="0"/>
              <a:t>2</a:t>
            </a:r>
            <a:r>
              <a:rPr lang="es-CO" dirty="0"/>
              <a:t>) </a:t>
            </a:r>
            <a:r>
              <a:rPr lang="es-CO" sz="3800" b="1" u="sng" dirty="0"/>
              <a:t>La </a:t>
            </a:r>
            <a:r>
              <a:rPr lang="es-CO" sz="3800" b="1" u="sng" dirty="0" smtClean="0"/>
              <a:t>reprende suavemente</a:t>
            </a:r>
            <a:r>
              <a:rPr lang="es-CO" dirty="0" smtClean="0"/>
              <a:t>. </a:t>
            </a:r>
            <a:r>
              <a:rPr lang="es-CO" dirty="0"/>
              <a:t>“</a:t>
            </a:r>
            <a:r>
              <a:rPr lang="es-CO" i="1" dirty="0">
                <a:latin typeface="Agency FB" pitchFamily="34" charset="0"/>
              </a:rPr>
              <a:t>La caridad cubrirá multitud de pecados</a:t>
            </a:r>
            <a:r>
              <a:rPr lang="es-CO" dirty="0"/>
              <a:t>” (</a:t>
            </a:r>
            <a:r>
              <a:rPr lang="es-CO" u="sng" dirty="0"/>
              <a:t>1 Ped. 4:8</a:t>
            </a:r>
            <a:r>
              <a:rPr lang="es-CO" dirty="0"/>
              <a:t>), de manera que pase por alto muchas de sus </a:t>
            </a:r>
            <a:r>
              <a:rPr lang="es-CO" dirty="0" smtClean="0"/>
              <a:t>faltas</a:t>
            </a:r>
            <a:r>
              <a:rPr lang="es-CO" dirty="0"/>
              <a:t>. La espada pierde su filo por el uso constante, lo mismo sucede con la reprensión. No obstante, el amor verdadero </a:t>
            </a:r>
            <a:r>
              <a:rPr lang="es-CO" dirty="0" smtClean="0"/>
              <a:t>a </a:t>
            </a:r>
            <a:r>
              <a:rPr lang="es-CO" dirty="0"/>
              <a:t>veces requiere la reprensión, pero debe hacerse con la mayor sabiduría y ternura imaginable, no delante de extraños, </a:t>
            </a:r>
            <a:r>
              <a:rPr lang="es-CO" dirty="0" smtClean="0"/>
              <a:t>raramente </a:t>
            </a:r>
            <a:r>
              <a:rPr lang="es-CO" dirty="0"/>
              <a:t>ante la familia, principalmente por pecados, rara vez por otra cosa. Elogie primero, y explique después. </a:t>
            </a:r>
            <a:endParaRPr lang="es-CO" dirty="0" smtClean="0"/>
          </a:p>
          <a:p>
            <a:pPr marL="400050" lvl="1" indent="0">
              <a:buNone/>
            </a:pPr>
            <a:endParaRPr lang="es-CO" dirty="0" smtClean="0"/>
          </a:p>
          <a:p>
            <a:pPr marL="400050" lvl="1" indent="0">
              <a:buNone/>
            </a:pPr>
            <a:r>
              <a:rPr lang="es-CO" dirty="0" smtClean="0"/>
              <a:t>La reprensión </a:t>
            </a:r>
            <a:r>
              <a:rPr lang="es-CO" dirty="0"/>
              <a:t>debe ser corta, como una palmada rápida y leve (es claro que esto es puramente una comparación; el marido </a:t>
            </a:r>
            <a:r>
              <a:rPr lang="es-CO" dirty="0" smtClean="0"/>
              <a:t>jamás </a:t>
            </a:r>
            <a:r>
              <a:rPr lang="es-CO" dirty="0"/>
              <a:t>debe pegar a su esposa). Si la </a:t>
            </a:r>
            <a:r>
              <a:rPr lang="es-CO" dirty="0" smtClean="0"/>
              <a:t>situación </a:t>
            </a:r>
            <a:r>
              <a:rPr lang="es-CO" dirty="0"/>
              <a:t>está demasiado caliente, hace más daño que bien. Siga el ejemplo de Job </a:t>
            </a:r>
            <a:r>
              <a:rPr lang="es-CO" dirty="0" smtClean="0"/>
              <a:t>cuando </a:t>
            </a:r>
            <a:r>
              <a:rPr lang="es-CO" dirty="0"/>
              <a:t>dijo simplemente: “</a:t>
            </a:r>
            <a:r>
              <a:rPr lang="es-CO" i="1" dirty="0">
                <a:latin typeface="Agency FB" pitchFamily="34" charset="0"/>
              </a:rPr>
              <a:t>como suele hablar cualquiera de las mujeres fatuas, has hablado</a:t>
            </a:r>
            <a:r>
              <a:rPr lang="es-CO" dirty="0"/>
              <a:t>” ((</a:t>
            </a:r>
            <a:r>
              <a:rPr lang="es-CO" u="sng" dirty="0"/>
              <a:t>Job 2:10</a:t>
            </a:r>
            <a:r>
              <a:rPr lang="es-CO" dirty="0"/>
              <a:t>). </a:t>
            </a:r>
            <a:endParaRPr lang="es-CO" dirty="0" smtClean="0"/>
          </a:p>
          <a:p>
            <a:pPr marL="400050" lvl="1" indent="0">
              <a:buNone/>
            </a:pPr>
            <a:r>
              <a:rPr lang="es-CO" dirty="0" smtClean="0"/>
              <a:t>La </a:t>
            </a:r>
            <a:r>
              <a:rPr lang="es-CO" dirty="0"/>
              <a:t>reprensión </a:t>
            </a:r>
            <a:r>
              <a:rPr lang="es-CO" dirty="0" smtClean="0"/>
              <a:t>leve </a:t>
            </a:r>
            <a:r>
              <a:rPr lang="es-CO" dirty="0"/>
              <a:t>es la que más posiblemente le impulse a ella a arrepentirse sinceramente (</a:t>
            </a:r>
            <a:r>
              <a:rPr lang="es-CO" u="sng" dirty="0"/>
              <a:t>Prov. 25:15</a:t>
            </a:r>
            <a:r>
              <a:rPr lang="es-CO" dirty="0"/>
              <a:t>). </a:t>
            </a:r>
          </a:p>
          <a:p>
            <a:endParaRPr lang="es-CO" dirty="0"/>
          </a:p>
        </p:txBody>
      </p:sp>
    </p:spTree>
    <p:extLst>
      <p:ext uri="{BB962C8B-B14F-4D97-AF65-F5344CB8AC3E}">
        <p14:creationId xmlns:p14="http://schemas.microsoft.com/office/powerpoint/2010/main" val="397552465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wipe(down)">
                                      <p:cBhvr>
                                        <p:cTn id="10" dur="500"/>
                                        <p:tgtEl>
                                          <p:spTgt spid="3">
                                            <p:txEl>
                                              <p:pRg st="6" end="6"/>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7" end="7"/>
                                            </p:txEl>
                                          </p:spTgt>
                                        </p:tgtEl>
                                        <p:attrNameLst>
                                          <p:attrName>style.visibility</p:attrName>
                                        </p:attrNameLst>
                                      </p:cBhvr>
                                      <p:to>
                                        <p:strVal val="visible"/>
                                      </p:to>
                                    </p:set>
                                    <p:animEffect transition="in" filter="wipe(down)">
                                      <p:cBhvr>
                                        <p:cTn id="13"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accent4">
              <a:lumMod val="40000"/>
              <a:lumOff val="60000"/>
            </a:schemeClr>
          </a:solidFill>
          <a:scene3d>
            <a:camera prst="orthographicFront"/>
            <a:lightRig rig="threePt" dir="t"/>
          </a:scene3d>
          <a:sp3d>
            <a:bevelT prst="relaxedInset"/>
          </a:sp3d>
        </p:spPr>
        <p:txBody>
          <a:bodyPr>
            <a:normAutofit fontScale="70000" lnSpcReduction="20000"/>
          </a:bodyPr>
          <a:lstStyle/>
          <a:p>
            <a:pPr marL="400050" lvl="1" indent="0">
              <a:buNone/>
            </a:pPr>
            <a:r>
              <a:rPr lang="es-CO" sz="4500" b="1" dirty="0"/>
              <a:t>3</a:t>
            </a:r>
            <a:r>
              <a:rPr lang="es-CO" sz="3600" dirty="0"/>
              <a:t>)</a:t>
            </a:r>
            <a:r>
              <a:rPr lang="es-CO" dirty="0"/>
              <a:t> </a:t>
            </a:r>
            <a:r>
              <a:rPr lang="es-CO" sz="3300" b="1" u="sng" dirty="0"/>
              <a:t>La alienta</a:t>
            </a:r>
            <a:r>
              <a:rPr lang="es-CO" dirty="0"/>
              <a:t>. Elógiela cuando hace algo bueno. Esto es importante porque le ayudará a ver la sinceridad de su amor </a:t>
            </a:r>
            <a:r>
              <a:rPr lang="es-CO" dirty="0" smtClean="0"/>
              <a:t>cuando </a:t>
            </a:r>
            <a:r>
              <a:rPr lang="es-CO" dirty="0"/>
              <a:t>tiene que reprenderla, y hará que las reprensiones sean más convincentes. </a:t>
            </a:r>
          </a:p>
          <a:p>
            <a:pPr marL="400050" lvl="1" indent="0">
              <a:buNone/>
            </a:pPr>
            <a:r>
              <a:rPr lang="es-CO" sz="4000" b="1" dirty="0"/>
              <a:t>4) </a:t>
            </a:r>
            <a:r>
              <a:rPr lang="es-CO" sz="3400" b="1" u="sng" dirty="0"/>
              <a:t>La conforta</a:t>
            </a:r>
            <a:r>
              <a:rPr lang="es-CO" dirty="0"/>
              <a:t>. Especialmente cuando está sufriendo emocional o físicamente. Por los tiernos razonamientos de </a:t>
            </a:r>
            <a:r>
              <a:rPr lang="es-CO" dirty="0" smtClean="0"/>
              <a:t>Elcana </a:t>
            </a:r>
            <a:r>
              <a:rPr lang="es-CO" dirty="0"/>
              <a:t>con Ana, ella volvió a comer (</a:t>
            </a:r>
            <a:r>
              <a:rPr lang="es-CO" u="sng" dirty="0"/>
              <a:t>1 Sam. 1:8, 9</a:t>
            </a:r>
            <a:r>
              <a:rPr lang="es-CO" dirty="0"/>
              <a:t>). Las palabras gentiles de un esposo son como medicina para su </a:t>
            </a:r>
            <a:r>
              <a:rPr lang="es-CO" dirty="0" smtClean="0"/>
              <a:t>esposa</a:t>
            </a:r>
            <a:r>
              <a:rPr lang="es-CO" dirty="0"/>
              <a:t>. </a:t>
            </a:r>
            <a:endParaRPr lang="es-CO" dirty="0" smtClean="0"/>
          </a:p>
          <a:p>
            <a:endParaRPr lang="es-CO" dirty="0" smtClean="0"/>
          </a:p>
          <a:p>
            <a:pPr marL="0" indent="0">
              <a:buNone/>
            </a:pPr>
            <a:r>
              <a:rPr lang="es-CO" sz="4600" b="1" dirty="0" smtClean="0"/>
              <a:t>No la </a:t>
            </a:r>
            <a:r>
              <a:rPr lang="es-CO" sz="4600" b="1" dirty="0"/>
              <a:t>subestime</a:t>
            </a:r>
            <a:r>
              <a:rPr lang="es-CO" sz="4000" b="1" dirty="0"/>
              <a:t>. </a:t>
            </a:r>
            <a:r>
              <a:rPr lang="es-CO" sz="2900" dirty="0" smtClean="0"/>
              <a:t> </a:t>
            </a:r>
          </a:p>
          <a:p>
            <a:pPr marL="400050" lvl="1" indent="0">
              <a:buNone/>
            </a:pPr>
            <a:r>
              <a:rPr lang="es-CO" sz="4000" b="1" dirty="0" smtClean="0"/>
              <a:t>1). </a:t>
            </a:r>
            <a:r>
              <a:rPr lang="es-CO" sz="3400" b="1" u="sng" dirty="0" smtClean="0"/>
              <a:t>Le </a:t>
            </a:r>
            <a:r>
              <a:rPr lang="es-CO" sz="3400" b="1" u="sng" dirty="0"/>
              <a:t>provee el sustento</a:t>
            </a:r>
            <a:r>
              <a:rPr lang="es-CO" dirty="0"/>
              <a:t>. Es principalmente deber del esposo proveer sustento para su esposa </a:t>
            </a:r>
            <a:r>
              <a:rPr lang="es-CO" dirty="0" smtClean="0"/>
              <a:t>(</a:t>
            </a:r>
            <a:r>
              <a:rPr lang="es-CO" u="sng" dirty="0" smtClean="0"/>
              <a:t>Ex. </a:t>
            </a:r>
            <a:r>
              <a:rPr lang="es-CO" u="sng" dirty="0"/>
              <a:t>21:10</a:t>
            </a:r>
            <a:r>
              <a:rPr lang="es-CO" dirty="0"/>
              <a:t>). Ella debe </a:t>
            </a:r>
            <a:r>
              <a:rPr lang="es-CO" dirty="0" smtClean="0"/>
              <a:t>ayudar </a:t>
            </a:r>
            <a:r>
              <a:rPr lang="es-CO" dirty="0"/>
              <a:t>hasta donde puede. El “honor” que debe darle el marido a su esposa como el vaso más frágil bien puede referirse </a:t>
            </a:r>
            <a:r>
              <a:rPr lang="es-CO" dirty="0" smtClean="0"/>
              <a:t>a </a:t>
            </a:r>
            <a:r>
              <a:rPr lang="es-CO" dirty="0"/>
              <a:t>su mantenimiento (</a:t>
            </a:r>
            <a:r>
              <a:rPr lang="es-CO" u="sng" dirty="0"/>
              <a:t>1 Ped. 3:7; Mat. 15:6; 1 Tim. 5:3</a:t>
            </a:r>
            <a:r>
              <a:rPr lang="es-CO" dirty="0"/>
              <a:t>). </a:t>
            </a:r>
            <a:endParaRPr lang="es-CO" dirty="0" smtClean="0"/>
          </a:p>
          <a:p>
            <a:pPr marL="400050" lvl="1" indent="0">
              <a:buNone/>
            </a:pPr>
            <a:r>
              <a:rPr lang="es-CO" dirty="0" smtClean="0">
                <a:solidFill>
                  <a:srgbClr val="FF0000"/>
                </a:solidFill>
              </a:rPr>
              <a:t>Debe </a:t>
            </a:r>
            <a:r>
              <a:rPr lang="es-CO" dirty="0">
                <a:solidFill>
                  <a:srgbClr val="FF0000"/>
                </a:solidFill>
              </a:rPr>
              <a:t>proporcionarle sustento no sólo en vida de él sino también </a:t>
            </a:r>
            <a:r>
              <a:rPr lang="es-CO" dirty="0" smtClean="0">
                <a:solidFill>
                  <a:srgbClr val="FF0000"/>
                </a:solidFill>
              </a:rPr>
              <a:t>para </a:t>
            </a:r>
            <a:r>
              <a:rPr lang="es-CO" dirty="0">
                <a:solidFill>
                  <a:srgbClr val="FF0000"/>
                </a:solidFill>
              </a:rPr>
              <a:t>cuando él haya partido, como lo hizo Cristo en relación con su iglesia. Si puede, debe darle un monto para que </a:t>
            </a:r>
            <a:r>
              <a:rPr lang="es-CO" dirty="0" smtClean="0">
                <a:solidFill>
                  <a:srgbClr val="FF0000"/>
                </a:solidFill>
              </a:rPr>
              <a:t>maneje </a:t>
            </a:r>
            <a:r>
              <a:rPr lang="es-CO" dirty="0">
                <a:solidFill>
                  <a:srgbClr val="FF0000"/>
                </a:solidFill>
              </a:rPr>
              <a:t>a su gusto a fin de que ella pueda hacer caridad y animar a los siervos e hijos en el cumplimiento de sus </a:t>
            </a:r>
            <a:r>
              <a:rPr lang="es-CO" dirty="0" smtClean="0">
                <a:solidFill>
                  <a:srgbClr val="FF0000"/>
                </a:solidFill>
              </a:rPr>
              <a:t>obligaciones</a:t>
            </a:r>
            <a:r>
              <a:rPr lang="es-CO" dirty="0">
                <a:solidFill>
                  <a:srgbClr val="FF0000"/>
                </a:solidFill>
              </a:rPr>
              <a:t>. </a:t>
            </a:r>
          </a:p>
          <a:p>
            <a:endParaRPr lang="es-CO" dirty="0"/>
          </a:p>
        </p:txBody>
      </p:sp>
    </p:spTree>
    <p:extLst>
      <p:ext uri="{BB962C8B-B14F-4D97-AF65-F5344CB8AC3E}">
        <p14:creationId xmlns:p14="http://schemas.microsoft.com/office/powerpoint/2010/main" val="31803881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barn(inVertical)">
                                      <p:cBhvr>
                                        <p:cTn id="13"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3">
              <a:lumMod val="40000"/>
              <a:lumOff val="60000"/>
            </a:schemeClr>
          </a:solidFill>
          <a:scene3d>
            <a:camera prst="orthographicFront"/>
            <a:lightRig rig="threePt" dir="t"/>
          </a:scene3d>
          <a:sp3d>
            <a:bevelT prst="angle"/>
          </a:sp3d>
        </p:spPr>
        <p:txBody>
          <a:bodyPr>
            <a:normAutofit lnSpcReduction="10000"/>
          </a:bodyPr>
          <a:lstStyle/>
          <a:p>
            <a:pPr marL="400050" lvl="1" indent="0">
              <a:buNone/>
            </a:pPr>
            <a:r>
              <a:rPr lang="es-CO" sz="3600" b="1" dirty="0"/>
              <a:t>2) </a:t>
            </a:r>
            <a:r>
              <a:rPr lang="es-CO" sz="3200" b="1" u="sng" dirty="0"/>
              <a:t>Le demuestra gran ternura</a:t>
            </a:r>
            <a:r>
              <a:rPr lang="es-CO" dirty="0"/>
              <a:t>. Esto se expresa especialmente en protegerla de peligros, tentaciones, daños, reproches, </a:t>
            </a:r>
            <a:r>
              <a:rPr lang="es-CO" dirty="0" smtClean="0"/>
              <a:t>desprecios </a:t>
            </a:r>
            <a:r>
              <a:rPr lang="es-CO" dirty="0"/>
              <a:t>y su comprensión en los momentos de dificultades. </a:t>
            </a:r>
          </a:p>
          <a:p>
            <a:pPr marL="400050" lvl="1" indent="0">
              <a:buNone/>
            </a:pPr>
            <a:endParaRPr lang="es-CO" dirty="0" smtClean="0"/>
          </a:p>
          <a:p>
            <a:pPr marL="400050" lvl="1" indent="0">
              <a:buNone/>
            </a:pPr>
            <a:r>
              <a:rPr lang="es-CO" sz="4000" b="1" dirty="0" smtClean="0"/>
              <a:t>3</a:t>
            </a:r>
            <a:r>
              <a:rPr lang="es-CO" sz="4000" b="1" dirty="0"/>
              <a:t>) </a:t>
            </a:r>
            <a:r>
              <a:rPr lang="es-CO" sz="3200" b="1" u="sng" dirty="0"/>
              <a:t>Le es un buen ejemplo</a:t>
            </a:r>
            <a:r>
              <a:rPr lang="es-CO" dirty="0"/>
              <a:t>. Por lo general, las esposas siguen a sus maridos </a:t>
            </a:r>
            <a:r>
              <a:rPr lang="es-CO" dirty="0" smtClean="0"/>
              <a:t>en la obediencia a Dios o en la desobediencia. </a:t>
            </a:r>
            <a:r>
              <a:rPr lang="es-CO" dirty="0"/>
              <a:t>El ejemplo de él es de </a:t>
            </a:r>
            <a:r>
              <a:rPr lang="es-CO" dirty="0" smtClean="0"/>
              <a:t>más </a:t>
            </a:r>
            <a:r>
              <a:rPr lang="es-CO" dirty="0"/>
              <a:t>influencia de lo que él cree. Salomón lo llama “</a:t>
            </a:r>
            <a:r>
              <a:rPr lang="es-CO" i="1" dirty="0">
                <a:latin typeface="Agency FB" pitchFamily="34" charset="0"/>
              </a:rPr>
              <a:t>el príncipe [guía] de su mocedad [de ella]</a:t>
            </a:r>
            <a:r>
              <a:rPr lang="es-CO" dirty="0"/>
              <a:t>” </a:t>
            </a:r>
            <a:r>
              <a:rPr lang="es-CO" dirty="0" smtClean="0"/>
              <a:t>en (</a:t>
            </a:r>
            <a:r>
              <a:rPr lang="es-CO" u="sng" dirty="0" smtClean="0"/>
              <a:t>Prov</a:t>
            </a:r>
            <a:r>
              <a:rPr lang="es-CO" u="sng" dirty="0"/>
              <a:t>. 2:17</a:t>
            </a:r>
            <a:r>
              <a:rPr lang="es-CO" dirty="0"/>
              <a:t>). </a:t>
            </a:r>
            <a:r>
              <a:rPr lang="es-CO" dirty="0">
                <a:solidFill>
                  <a:srgbClr val="FF0000"/>
                </a:solidFill>
              </a:rPr>
              <a:t>Por lo tanto, </a:t>
            </a:r>
            <a:r>
              <a:rPr lang="es-CO" dirty="0" smtClean="0">
                <a:solidFill>
                  <a:srgbClr val="FF0000"/>
                </a:solidFill>
              </a:rPr>
              <a:t>establezca </a:t>
            </a:r>
            <a:r>
              <a:rPr lang="es-CO" dirty="0">
                <a:solidFill>
                  <a:srgbClr val="FF0000"/>
                </a:solidFill>
              </a:rPr>
              <a:t>pautas de piedad, seriedad, caridad, sabiduría y bondad. Ella aprenderá a orar al escuchar sus oraciones. Su </a:t>
            </a:r>
            <a:r>
              <a:rPr lang="es-CO" dirty="0" smtClean="0">
                <a:solidFill>
                  <a:srgbClr val="FF0000"/>
                </a:solidFill>
              </a:rPr>
              <a:t>vida </a:t>
            </a:r>
            <a:r>
              <a:rPr lang="es-CO" dirty="0">
                <a:solidFill>
                  <a:srgbClr val="FF0000"/>
                </a:solidFill>
              </a:rPr>
              <a:t>será una regla o una ley para la de ella. </a:t>
            </a:r>
          </a:p>
        </p:txBody>
      </p:sp>
    </p:spTree>
    <p:extLst>
      <p:ext uri="{BB962C8B-B14F-4D97-AF65-F5344CB8AC3E}">
        <p14:creationId xmlns:p14="http://schemas.microsoft.com/office/powerpoint/2010/main" val="8709487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accent3">
              <a:lumMod val="40000"/>
              <a:lumOff val="60000"/>
            </a:schemeClr>
          </a:solidFill>
          <a:scene3d>
            <a:camera prst="orthographicFront"/>
            <a:lightRig rig="threePt" dir="t"/>
          </a:scene3d>
          <a:sp3d>
            <a:bevelT prst="convex"/>
          </a:sp3d>
        </p:spPr>
        <p:txBody>
          <a:bodyPr>
            <a:normAutofit fontScale="85000" lnSpcReduction="20000"/>
          </a:bodyPr>
          <a:lstStyle/>
          <a:p>
            <a:pPr marL="400050" lvl="1" indent="0">
              <a:buNone/>
            </a:pPr>
            <a:r>
              <a:rPr lang="es-CO" sz="3600" b="1" dirty="0"/>
              <a:t>4) </a:t>
            </a:r>
            <a:r>
              <a:rPr lang="es-CO" sz="3300" b="1" u="sng" dirty="0"/>
              <a:t>Le concede pedidos razonables</a:t>
            </a:r>
            <a:r>
              <a:rPr lang="es-CO" dirty="0"/>
              <a:t>. Recuerde que David le otorgó a Betsabé el pedido que le hizo de que su hijo ocupara el trono (</a:t>
            </a:r>
            <a:r>
              <a:rPr lang="es-CO" u="sng" dirty="0"/>
              <a:t>1 Rey. 1:15-31</a:t>
            </a:r>
            <a:r>
              <a:rPr lang="es-CO" dirty="0"/>
              <a:t>), Isaac le otorgó a Rebeca su pedido de una esposa piadosa para Jacob </a:t>
            </a:r>
            <a:r>
              <a:rPr lang="es-CO" dirty="0" smtClean="0"/>
              <a:t>(</a:t>
            </a:r>
            <a:r>
              <a:rPr lang="es-CO" u="sng" dirty="0" smtClean="0"/>
              <a:t>Gen. </a:t>
            </a:r>
            <a:r>
              <a:rPr lang="es-CO" u="sng" dirty="0"/>
              <a:t>27:46; 28:1</a:t>
            </a:r>
            <a:r>
              <a:rPr lang="es-CO" dirty="0"/>
              <a:t>), y Jesucristo otorga pedidos razonables a su iglesia</a:t>
            </a:r>
            <a:r>
              <a:rPr lang="es-CO" dirty="0" smtClean="0"/>
              <a:t>.</a:t>
            </a:r>
          </a:p>
          <a:p>
            <a:pPr marL="400050" lvl="1" indent="0">
              <a:buNone/>
            </a:pPr>
            <a:r>
              <a:rPr lang="es-CO" dirty="0" smtClean="0"/>
              <a:t>El </a:t>
            </a:r>
            <a:r>
              <a:rPr lang="es-CO" dirty="0"/>
              <a:t>esposo debe estar </a:t>
            </a:r>
            <a:r>
              <a:rPr lang="es-CO" b="1" dirty="0"/>
              <a:t>anticipando</a:t>
            </a:r>
            <a:r>
              <a:rPr lang="es-CO" dirty="0"/>
              <a:t> los pedidos de ella, y otorgárselos </a:t>
            </a:r>
            <a:r>
              <a:rPr lang="es-CO" b="1" dirty="0"/>
              <a:t>antes</a:t>
            </a:r>
            <a:r>
              <a:rPr lang="es-CO" dirty="0"/>
              <a:t> de que los pida. Él debe buscar su consejo, como lo hicieron Elcana y Abraham (</a:t>
            </a:r>
            <a:r>
              <a:rPr lang="es-CO" u="sng" dirty="0"/>
              <a:t>1 Sam. 1:23; </a:t>
            </a:r>
            <a:r>
              <a:rPr lang="es-CO" u="sng" dirty="0" smtClean="0"/>
              <a:t>Gen. </a:t>
            </a:r>
            <a:r>
              <a:rPr lang="es-CO" u="sng" dirty="0"/>
              <a:t>21:12</a:t>
            </a:r>
            <a:r>
              <a:rPr lang="es-CO" dirty="0"/>
              <a:t>) </a:t>
            </a:r>
            <a:r>
              <a:rPr lang="es-CO" dirty="0" smtClean="0"/>
              <a:t>y debe </a:t>
            </a:r>
            <a:r>
              <a:rPr lang="es-CO" dirty="0"/>
              <a:t>ceder cuando ella tiene razón. </a:t>
            </a:r>
          </a:p>
          <a:p>
            <a:pPr marL="400050" lvl="1" indent="0">
              <a:buNone/>
            </a:pPr>
            <a:r>
              <a:rPr lang="es-CO" sz="3600" b="1" dirty="0"/>
              <a:t>5) </a:t>
            </a:r>
            <a:r>
              <a:rPr lang="es-CO" sz="3300" b="1" u="sng" dirty="0"/>
              <a:t>Confía en ella en cuestiones domésticas</a:t>
            </a:r>
            <a:r>
              <a:rPr lang="es-CO" dirty="0"/>
              <a:t>. “</a:t>
            </a:r>
            <a:r>
              <a:rPr lang="es-CO" i="1" dirty="0">
                <a:latin typeface="Agency FB" pitchFamily="34" charset="0"/>
              </a:rPr>
              <a:t>El corazón de su marido está en ella confiado</a:t>
            </a:r>
            <a:r>
              <a:rPr lang="es-CO" dirty="0"/>
              <a:t>” </a:t>
            </a:r>
            <a:r>
              <a:rPr lang="es-CO" dirty="0" smtClean="0"/>
              <a:t>dice:(</a:t>
            </a:r>
            <a:r>
              <a:rPr lang="es-CO" u="sng" dirty="0" smtClean="0"/>
              <a:t>Prov</a:t>
            </a:r>
            <a:r>
              <a:rPr lang="es-CO" u="sng" dirty="0"/>
              <a:t>. 31:11</a:t>
            </a:r>
            <a:r>
              <a:rPr lang="es-CO" dirty="0"/>
              <a:t>), especialmente si tiene el criterio suficiente que necesita tener para manejar los asuntos del hogar. El esposo tiene cosas más importantes que hacer que mandar a los sirvientes de la casa. Ella quizá le consulte ocasionalmente a él a fin de que si las cosas no salen bien, ella no tenga la culpa. </a:t>
            </a:r>
            <a:r>
              <a:rPr lang="es-CO" dirty="0">
                <a:solidFill>
                  <a:srgbClr val="FF0000"/>
                </a:solidFill>
              </a:rPr>
              <a:t>Pero, por lo general, él debe moverse en una esfera fuera de la casa, y ella en la de ella, dentro del hogar. Él debe traer la miel, y ella debe trabajarla en el panal. </a:t>
            </a:r>
          </a:p>
          <a:p>
            <a:endParaRPr lang="es-CO" dirty="0"/>
          </a:p>
        </p:txBody>
      </p:sp>
    </p:spTree>
    <p:extLst>
      <p:ext uri="{BB962C8B-B14F-4D97-AF65-F5344CB8AC3E}">
        <p14:creationId xmlns:p14="http://schemas.microsoft.com/office/powerpoint/2010/main" val="88833283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accent4">
              <a:lumMod val="40000"/>
              <a:lumOff val="60000"/>
            </a:schemeClr>
          </a:solidFill>
          <a:scene3d>
            <a:camera prst="orthographicFront"/>
            <a:lightRig rig="threePt" dir="t"/>
          </a:scene3d>
          <a:sp3d>
            <a:bevelT prst="relaxedInset"/>
          </a:sp3d>
        </p:spPr>
        <p:txBody>
          <a:bodyPr>
            <a:normAutofit fontScale="70000" lnSpcReduction="20000"/>
          </a:bodyPr>
          <a:lstStyle/>
          <a:p>
            <a:pPr marL="0" indent="0">
              <a:buNone/>
            </a:pPr>
            <a:r>
              <a:rPr lang="es-CO" sz="4000" b="1" dirty="0"/>
              <a:t>6)</a:t>
            </a:r>
            <a:r>
              <a:rPr lang="es-CO" dirty="0"/>
              <a:t> </a:t>
            </a:r>
            <a:r>
              <a:rPr lang="es-CO" sz="3400" b="1" u="sng" dirty="0"/>
              <a:t>Ejerce autoridad para con ella</a:t>
            </a:r>
            <a:r>
              <a:rPr lang="es-CO" dirty="0"/>
              <a:t>. El omnisciente Dios invistió al primer esposo con esa autoridad </a:t>
            </a:r>
            <a:r>
              <a:rPr lang="es-CO" dirty="0" smtClean="0"/>
              <a:t>(Gen. 3:16). </a:t>
            </a:r>
            <a:r>
              <a:rPr lang="es-CO" dirty="0"/>
              <a:t>La luz de la naturaleza y del evangelio lo requieren (</a:t>
            </a:r>
            <a:r>
              <a:rPr lang="es-CO" u="sng" dirty="0"/>
              <a:t>Est. 1:22; 1 Cor. 11:3</a:t>
            </a:r>
            <a:r>
              <a:rPr lang="es-CO" dirty="0"/>
              <a:t>). Sólo las mujeres </a:t>
            </a:r>
            <a:r>
              <a:rPr lang="es-CO" dirty="0" smtClean="0"/>
              <a:t>orgullosas lo </a:t>
            </a:r>
            <a:r>
              <a:rPr lang="es-CO" dirty="0"/>
              <a:t>cuestionan. Pero el esposo debe </a:t>
            </a:r>
            <a:r>
              <a:rPr lang="es-CO" dirty="0" smtClean="0"/>
              <a:t>usarla, por orden de Dios. </a:t>
            </a:r>
            <a:endParaRPr lang="es-CO" dirty="0"/>
          </a:p>
          <a:p>
            <a:pPr marL="400050" lvl="1" indent="0">
              <a:buNone/>
            </a:pPr>
            <a:r>
              <a:rPr lang="es-CO" sz="4600" b="1" dirty="0"/>
              <a:t>a</a:t>
            </a:r>
            <a:r>
              <a:rPr lang="es-CO" dirty="0"/>
              <a:t>. </a:t>
            </a:r>
            <a:r>
              <a:rPr lang="es-CO" sz="3400" b="1" u="sng" dirty="0"/>
              <a:t>sabiamente</a:t>
            </a:r>
            <a:r>
              <a:rPr lang="es-CO" dirty="0"/>
              <a:t>. Puede mantener su autoridad únicamente por medio de una conducta realmente espiritual, seria y varonil. </a:t>
            </a:r>
            <a:r>
              <a:rPr lang="es-CO" dirty="0">
                <a:solidFill>
                  <a:srgbClr val="FF0000"/>
                </a:solidFill>
              </a:rPr>
              <a:t>Le será difícil a ella reverenciarlo si él no reverencia a Dios. Si él es superficial o afeminado, la perderá. </a:t>
            </a:r>
          </a:p>
          <a:p>
            <a:pPr marL="400050" lvl="1" indent="0">
              <a:buNone/>
            </a:pPr>
            <a:r>
              <a:rPr lang="es-CO" sz="4000" b="1" dirty="0"/>
              <a:t>b</a:t>
            </a:r>
            <a:r>
              <a:rPr lang="es-CO" dirty="0"/>
              <a:t>. </a:t>
            </a:r>
            <a:r>
              <a:rPr lang="es-CO" sz="3400" b="1" u="sng" dirty="0"/>
              <a:t>gentilmente</a:t>
            </a:r>
            <a:r>
              <a:rPr lang="es-CO" dirty="0"/>
              <a:t>. Recuerde que aunque su posición es superior, sus almas son iguales. Ella es su compañera, por lo tanto no puede ejercer dominio sobre ella como un rey lo hace con sus vasallos, sino como la cabeza lo hace con su cuerpo. Eva no fue formada de la cabeza ni del pie de Adán, sino de su costado, cerca de su corazón. </a:t>
            </a:r>
            <a:endParaRPr lang="es-CO" dirty="0" smtClean="0"/>
          </a:p>
          <a:p>
            <a:pPr marL="400050" lvl="1" indent="0">
              <a:buNone/>
            </a:pPr>
            <a:endParaRPr lang="es-CO" dirty="0" smtClean="0"/>
          </a:p>
          <a:p>
            <a:pPr marL="400050" lvl="1" indent="0">
              <a:buNone/>
            </a:pPr>
            <a:r>
              <a:rPr lang="es-CO" dirty="0" smtClean="0"/>
              <a:t>Su </a:t>
            </a:r>
            <a:r>
              <a:rPr lang="es-CO" dirty="0"/>
              <a:t>actitud debe ser amistosa, sus palabras dulces, sus comandos escasos y respetuosos y sus reprensiones gentiles (</a:t>
            </a:r>
            <a:r>
              <a:rPr lang="es-CO" u="sng" dirty="0"/>
              <a:t>Col. 3:16</a:t>
            </a:r>
            <a:r>
              <a:rPr lang="es-CO" dirty="0"/>
              <a:t>). No piense que el modo de mantener a una esposa bajo su autoridad es por intimidarla. Si la mansedumbre de la sabiduría no prevalece con ella, entonces ha fracasado usted en este mundo y ella en el mundo venidero. </a:t>
            </a:r>
          </a:p>
          <a:p>
            <a:endParaRPr lang="es-CO" dirty="0"/>
          </a:p>
        </p:txBody>
      </p:sp>
    </p:spTree>
    <p:extLst>
      <p:ext uri="{BB962C8B-B14F-4D97-AF65-F5344CB8AC3E}">
        <p14:creationId xmlns:p14="http://schemas.microsoft.com/office/powerpoint/2010/main" val="1022345688"/>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ipe(down)">
                                      <p:cBhvr>
                                        <p:cTn id="10" dur="500"/>
                                        <p:tgtEl>
                                          <p:spTgt spid="3">
                                            <p:txEl>
                                              <p:pRg st="2" end="2"/>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wipe(down)">
                                      <p:cBhvr>
                                        <p:cTn id="1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995120" cy="1143000"/>
          </a:xfrm>
          <a:solidFill>
            <a:schemeClr val="bg2">
              <a:lumMod val="75000"/>
            </a:schemeClr>
          </a:solidFill>
          <a:scene3d>
            <a:camera prst="orthographicFront"/>
            <a:lightRig rig="threePt" dir="t"/>
          </a:scene3d>
          <a:sp3d>
            <a:bevelT prst="convex"/>
          </a:sp3d>
        </p:spPr>
        <p:txBody>
          <a:bodyPr>
            <a:noAutofit/>
          </a:bodyPr>
          <a:lstStyle/>
          <a:p>
            <a:r>
              <a:rPr lang="es-CO" sz="3200" b="1" dirty="0"/>
              <a:t>EL DEBER ESPECIAL DE LA ESPOSA: RESPETAR</a:t>
            </a:r>
          </a:p>
        </p:txBody>
      </p:sp>
      <p:sp>
        <p:nvSpPr>
          <p:cNvPr id="3" name="2 Marcador de contenido"/>
          <p:cNvSpPr>
            <a:spLocks noGrp="1"/>
          </p:cNvSpPr>
          <p:nvPr>
            <p:ph idx="1"/>
          </p:nvPr>
        </p:nvSpPr>
        <p:spPr>
          <a:xfrm>
            <a:off x="457200" y="1600200"/>
            <a:ext cx="8229600" cy="4925144"/>
          </a:xfrm>
          <a:solidFill>
            <a:schemeClr val="accent4">
              <a:lumMod val="40000"/>
              <a:lumOff val="60000"/>
            </a:schemeClr>
          </a:solidFill>
          <a:scene3d>
            <a:camera prst="orthographicFront"/>
            <a:lightRig rig="threePt" dir="t"/>
          </a:scene3d>
          <a:sp3d>
            <a:bevelT w="152400" h="50800" prst="softRound"/>
          </a:sp3d>
        </p:spPr>
        <p:txBody>
          <a:bodyPr>
            <a:normAutofit fontScale="77500" lnSpcReduction="20000"/>
          </a:bodyPr>
          <a:lstStyle/>
          <a:p>
            <a:pPr marL="400050" lvl="1" indent="0">
              <a:buNone/>
            </a:pPr>
            <a:endParaRPr lang="es-CO" dirty="0"/>
          </a:p>
          <a:p>
            <a:pPr marL="400050" lvl="1" indent="0">
              <a:buNone/>
            </a:pPr>
            <a:r>
              <a:rPr lang="es-CO" sz="3100" b="1" dirty="0" smtClean="0"/>
              <a:t>Esta </a:t>
            </a:r>
            <a:r>
              <a:rPr lang="es-CO" sz="3100" b="1" dirty="0"/>
              <a:t>es la cualidad especial de ella</a:t>
            </a:r>
            <a:r>
              <a:rPr lang="es-CO" dirty="0"/>
              <a:t>. Si tiene toda hermosura y todo conocimiento pero no respeta a su marido, no es </a:t>
            </a:r>
            <a:r>
              <a:rPr lang="es-CO" dirty="0" smtClean="0"/>
              <a:t>una </a:t>
            </a:r>
            <a:r>
              <a:rPr lang="es-CO" dirty="0"/>
              <a:t>buena esposa. La creación lo sugiere. Fue creada después del hombre (</a:t>
            </a:r>
            <a:r>
              <a:rPr lang="es-CO" u="sng" dirty="0"/>
              <a:t>1 Tim. 2:13</a:t>
            </a:r>
            <a:r>
              <a:rPr lang="es-CO" dirty="0"/>
              <a:t>), tomada del hombre (</a:t>
            </a:r>
            <a:r>
              <a:rPr lang="es-CO" u="sng" dirty="0"/>
              <a:t>1 Cor. </a:t>
            </a:r>
            <a:r>
              <a:rPr lang="es-CO" u="sng" dirty="0" smtClean="0"/>
              <a:t>11:8</a:t>
            </a:r>
            <a:r>
              <a:rPr lang="es-CO" dirty="0"/>
              <a:t>) y para el hombre (</a:t>
            </a:r>
            <a:r>
              <a:rPr lang="es-CO" u="sng" dirty="0"/>
              <a:t>1 Cor. 11:9</a:t>
            </a:r>
            <a:r>
              <a:rPr lang="es-CO" dirty="0"/>
              <a:t>). </a:t>
            </a:r>
            <a:endParaRPr lang="es-CO" dirty="0" smtClean="0"/>
          </a:p>
          <a:p>
            <a:pPr marL="400050" lvl="1" indent="0">
              <a:buNone/>
            </a:pPr>
            <a:r>
              <a:rPr lang="es-CO" sz="3100" b="1" u="sng" dirty="0" smtClean="0"/>
              <a:t>Este </a:t>
            </a:r>
            <a:r>
              <a:rPr lang="es-CO" sz="3100" b="1" u="sng" dirty="0"/>
              <a:t>orden no es del hombre, sino de Dios</a:t>
            </a:r>
            <a:r>
              <a:rPr lang="es-CO" dirty="0"/>
              <a:t>. Aun después de la Caída, la orden </a:t>
            </a:r>
            <a:r>
              <a:rPr lang="es-CO" dirty="0" smtClean="0"/>
              <a:t>divina </a:t>
            </a:r>
            <a:r>
              <a:rPr lang="es-CO" dirty="0"/>
              <a:t>sigue en pie: “</a:t>
            </a:r>
            <a:r>
              <a:rPr lang="es-CO" i="1" dirty="0">
                <a:latin typeface="Agency FB" pitchFamily="34" charset="0"/>
              </a:rPr>
              <a:t>Él se enseñoreará de ti</a:t>
            </a:r>
            <a:r>
              <a:rPr lang="es-CO" dirty="0"/>
              <a:t>” </a:t>
            </a:r>
            <a:r>
              <a:rPr lang="es-CO" dirty="0" smtClean="0"/>
              <a:t>dice (</a:t>
            </a:r>
            <a:r>
              <a:rPr lang="es-CO" u="sng" dirty="0" smtClean="0"/>
              <a:t>Gen. </a:t>
            </a:r>
            <a:r>
              <a:rPr lang="es-CO" u="sng" dirty="0"/>
              <a:t>3:16</a:t>
            </a:r>
            <a:r>
              <a:rPr lang="es-CO" dirty="0"/>
              <a:t>). El Nuevo Testamento confirma todo esto (</a:t>
            </a:r>
            <a:r>
              <a:rPr lang="es-CO" u="sng" dirty="0"/>
              <a:t>Col. 3:18; 1 Ped. </a:t>
            </a:r>
            <a:r>
              <a:rPr lang="es-CO" u="sng" dirty="0" smtClean="0"/>
              <a:t>3:1-6</a:t>
            </a:r>
            <a:r>
              <a:rPr lang="es-CO" dirty="0"/>
              <a:t>). Aun cuando ella sea la cosa más dulce y su marido el más malo, ella sigue teniendo el deber de respetarlo. </a:t>
            </a:r>
          </a:p>
          <a:p>
            <a:endParaRPr lang="es-CO" dirty="0" smtClean="0"/>
          </a:p>
          <a:p>
            <a:pPr marL="400050" lvl="1" indent="0">
              <a:buNone/>
            </a:pPr>
            <a:r>
              <a:rPr lang="es-CO" dirty="0" smtClean="0"/>
              <a:t>Primero</a:t>
            </a:r>
            <a:r>
              <a:rPr lang="es-CO" dirty="0"/>
              <a:t>, tiene que fijar en su corazón que su posición es inferior a la de él, y entonces podrá cumplir con facilidad y </a:t>
            </a:r>
            <a:r>
              <a:rPr lang="es-CO" dirty="0" smtClean="0"/>
              <a:t>alegría </a:t>
            </a:r>
            <a:r>
              <a:rPr lang="es-CO" dirty="0"/>
              <a:t>todo lo que el respeto implica. No es correcto colocar la costilla sobre la cabeza, ni aun a su mismo nivel.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6336" y="260648"/>
            <a:ext cx="1152128" cy="1228725"/>
          </a:xfrm>
          <a:prstGeom prst="rect">
            <a:avLst/>
          </a:prstGeom>
          <a:noFill/>
          <a:ln>
            <a:noFill/>
          </a:ln>
          <a:effectLst/>
          <a:scene3d>
            <a:camera prst="isometricOffAxis1Right"/>
            <a:lightRig rig="threePt" dir="t"/>
          </a:scene3d>
          <a:sp3d>
            <a:bevelT prst="relaxedInse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0329905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260648"/>
            <a:ext cx="8856984" cy="6408712"/>
          </a:xfrm>
          <a:solidFill>
            <a:schemeClr val="accent4">
              <a:lumMod val="20000"/>
              <a:lumOff val="80000"/>
            </a:schemeClr>
          </a:solidFill>
          <a:scene3d>
            <a:camera prst="orthographicFront"/>
            <a:lightRig rig="threePt" dir="t"/>
          </a:scene3d>
          <a:sp3d>
            <a:bevelT prst="convex"/>
          </a:sp3d>
        </p:spPr>
        <p:txBody>
          <a:bodyPr>
            <a:normAutofit fontScale="47500" lnSpcReduction="20000"/>
          </a:bodyPr>
          <a:lstStyle/>
          <a:p>
            <a:pPr marL="0" indent="0">
              <a:buNone/>
            </a:pPr>
            <a:r>
              <a:rPr lang="es-CO" sz="5900" b="1" u="sng" dirty="0" smtClean="0"/>
              <a:t>Descripción </a:t>
            </a:r>
            <a:r>
              <a:rPr lang="es-CO" sz="5900" b="1" u="sng" dirty="0"/>
              <a:t>del respeto de la esposa piadosa</a:t>
            </a:r>
            <a:r>
              <a:rPr lang="es-CO" sz="5900" b="1" u="sng" dirty="0" smtClean="0"/>
              <a:t>.</a:t>
            </a:r>
            <a:endParaRPr lang="es-CO" sz="5900" b="1" u="sng" dirty="0"/>
          </a:p>
          <a:p>
            <a:pPr marL="400050" lvl="1" indent="0">
              <a:buNone/>
            </a:pPr>
            <a:endParaRPr lang="es-CO" sz="4400" b="1" dirty="0" smtClean="0"/>
          </a:p>
          <a:p>
            <a:pPr marL="1143000" lvl="1" indent="-742950">
              <a:buAutoNum type="alphaUcPeriod"/>
            </a:pPr>
            <a:r>
              <a:rPr lang="es-CO" sz="4400" b="1" u="sng" dirty="0" smtClean="0"/>
              <a:t>Lo </a:t>
            </a:r>
            <a:r>
              <a:rPr lang="es-CO" sz="4400" b="1" u="sng" dirty="0"/>
              <a:t>tiene en alta estima</a:t>
            </a:r>
            <a:r>
              <a:rPr lang="es-CO" sz="4400" dirty="0"/>
              <a:t>. “</a:t>
            </a:r>
            <a:r>
              <a:rPr lang="es-CO" sz="4400" i="1" dirty="0">
                <a:latin typeface="Agency FB" pitchFamily="34" charset="0"/>
              </a:rPr>
              <a:t>Todas las mujeres darán honra a sus maridos, desde el mayor hasta el menor</a:t>
            </a:r>
            <a:r>
              <a:rPr lang="es-CO" sz="4400" dirty="0"/>
              <a:t>” (</a:t>
            </a:r>
            <a:r>
              <a:rPr lang="es-CO" sz="4400" u="sng" dirty="0"/>
              <a:t>Est. 1:20</a:t>
            </a:r>
            <a:r>
              <a:rPr lang="es-CO" sz="4400" dirty="0"/>
              <a:t>). </a:t>
            </a:r>
            <a:r>
              <a:rPr lang="es-CO" sz="4400" dirty="0" smtClean="0"/>
              <a:t>Reflexione </a:t>
            </a:r>
            <a:r>
              <a:rPr lang="es-CO" sz="4400" dirty="0"/>
              <a:t>en la excelencia de su persona, y valórela como debe. Y si él no es un hombre realizado, entonces debe ella </a:t>
            </a:r>
            <a:r>
              <a:rPr lang="es-CO" sz="4400" dirty="0" smtClean="0"/>
              <a:t>considerar </a:t>
            </a:r>
            <a:r>
              <a:rPr lang="es-CO" sz="4400" dirty="0"/>
              <a:t>la excelencia de su lugar como “</a:t>
            </a:r>
            <a:r>
              <a:rPr lang="es-CO" sz="4400" i="1" dirty="0">
                <a:latin typeface="Agency FB" pitchFamily="34" charset="0"/>
              </a:rPr>
              <a:t>imagen y gloria de Dios</a:t>
            </a:r>
            <a:r>
              <a:rPr lang="es-CO" sz="4400" dirty="0"/>
              <a:t>” (</a:t>
            </a:r>
            <a:r>
              <a:rPr lang="es-CO" sz="4400" u="sng" dirty="0"/>
              <a:t>1 Cor. 11:7</a:t>
            </a:r>
            <a:r>
              <a:rPr lang="es-CO" sz="4400" dirty="0"/>
              <a:t>). Lo estimó usted cuando lo eligió </a:t>
            </a:r>
            <a:r>
              <a:rPr lang="es-CO" sz="4400" dirty="0" smtClean="0"/>
              <a:t>como </a:t>
            </a:r>
            <a:r>
              <a:rPr lang="es-CO" sz="4400" dirty="0"/>
              <a:t>marido, y debe seguir haciéndolo. </a:t>
            </a:r>
            <a:endParaRPr lang="es-CO" sz="4400" dirty="0" smtClean="0"/>
          </a:p>
          <a:p>
            <a:pPr marL="400050" lvl="1" indent="0">
              <a:buNone/>
            </a:pPr>
            <a:r>
              <a:rPr lang="es-CO" sz="4400" dirty="0" smtClean="0"/>
              <a:t>Recuerde </a:t>
            </a:r>
            <a:r>
              <a:rPr lang="es-CO" sz="4400" dirty="0"/>
              <a:t>la falta de respeto de Mical para con David y el consecuente castigo </a:t>
            </a:r>
            <a:r>
              <a:rPr lang="es-CO" sz="4400" dirty="0" smtClean="0"/>
              <a:t>de </a:t>
            </a:r>
            <a:r>
              <a:rPr lang="es-CO" sz="4400" dirty="0"/>
              <a:t>Dios (</a:t>
            </a:r>
            <a:r>
              <a:rPr lang="es-CO" sz="4400" u="sng" dirty="0"/>
              <a:t>2 Sam. 6:16, 23</a:t>
            </a:r>
            <a:r>
              <a:rPr lang="es-CO" sz="4400" dirty="0"/>
              <a:t>). </a:t>
            </a:r>
            <a:r>
              <a:rPr lang="es-CO" sz="4400" dirty="0">
                <a:solidFill>
                  <a:srgbClr val="FF0000"/>
                </a:solidFill>
              </a:rPr>
              <a:t>Su familia y sus vecinos la respetarán como ella respeta a su marido así que, al honrarlo a él, </a:t>
            </a:r>
            <a:r>
              <a:rPr lang="es-CO" sz="4400" dirty="0" smtClean="0">
                <a:solidFill>
                  <a:srgbClr val="FF0000"/>
                </a:solidFill>
              </a:rPr>
              <a:t>se </a:t>
            </a:r>
            <a:r>
              <a:rPr lang="es-CO" sz="4400" dirty="0">
                <a:solidFill>
                  <a:srgbClr val="FF0000"/>
                </a:solidFill>
              </a:rPr>
              <a:t>honra a ella misma. </a:t>
            </a:r>
          </a:p>
          <a:p>
            <a:pPr marL="400050" lvl="1" indent="0">
              <a:buNone/>
            </a:pPr>
            <a:endParaRPr lang="es-CO" sz="4400" dirty="0" smtClean="0"/>
          </a:p>
          <a:p>
            <a:pPr marL="400050" lvl="1" indent="0">
              <a:buNone/>
            </a:pPr>
            <a:r>
              <a:rPr lang="es-CO" sz="4400" b="1" dirty="0" smtClean="0"/>
              <a:t>B</a:t>
            </a:r>
            <a:r>
              <a:rPr lang="es-CO" sz="4400" dirty="0"/>
              <a:t>. </a:t>
            </a:r>
            <a:r>
              <a:rPr lang="es-CO" sz="4400" b="1" u="sng" dirty="0"/>
              <a:t>Lo ama de verdad</a:t>
            </a:r>
            <a:r>
              <a:rPr lang="es-CO" sz="4400" dirty="0"/>
              <a:t>. Este respeto está compuesto de amor, que es también el deber de la esposa (</a:t>
            </a:r>
            <a:r>
              <a:rPr lang="es-CO" sz="4400" u="sng" dirty="0"/>
              <a:t>Tito 2:4</a:t>
            </a:r>
            <a:r>
              <a:rPr lang="es-CO" sz="4400" dirty="0"/>
              <a:t>). </a:t>
            </a:r>
            <a:r>
              <a:rPr lang="es-CO" sz="4400" dirty="0">
                <a:solidFill>
                  <a:srgbClr val="FF0000"/>
                </a:solidFill>
              </a:rPr>
              <a:t>Sara, </a:t>
            </a:r>
            <a:r>
              <a:rPr lang="es-CO" sz="4400" dirty="0" smtClean="0">
                <a:solidFill>
                  <a:srgbClr val="FF0000"/>
                </a:solidFill>
              </a:rPr>
              <a:t>Rebeca </a:t>
            </a:r>
            <a:r>
              <a:rPr lang="es-CO" sz="4400" dirty="0">
                <a:solidFill>
                  <a:srgbClr val="FF0000"/>
                </a:solidFill>
              </a:rPr>
              <a:t>y Raquel dejaron completamente a sus padres, amigos y patria por amor a sus maridos</a:t>
            </a:r>
            <a:r>
              <a:rPr lang="es-CO" sz="4400" dirty="0"/>
              <a:t>. Una joven llamada </a:t>
            </a:r>
            <a:r>
              <a:rPr lang="es-CO" sz="4400" dirty="0" smtClean="0"/>
              <a:t>Clara </a:t>
            </a:r>
            <a:r>
              <a:rPr lang="es-CO" sz="4400" dirty="0"/>
              <a:t>Cerventa estaba casada con Valdaura cuyo cuerpo estaba tan lleno de enfermedades que nadie más se atrevía a </a:t>
            </a:r>
            <a:r>
              <a:rPr lang="es-CO" sz="4400" dirty="0" smtClean="0"/>
              <a:t>tocarlo</a:t>
            </a:r>
            <a:r>
              <a:rPr lang="es-CO" sz="4400" dirty="0"/>
              <a:t>, pero ella curaba sus llagas con todo cuidado, y vendió sus propias ropas y joyas para mantenerlo. Por último él </a:t>
            </a:r>
            <a:r>
              <a:rPr lang="es-CO" sz="4400" dirty="0" smtClean="0"/>
              <a:t>murió</a:t>
            </a:r>
            <a:r>
              <a:rPr lang="es-CO" sz="4400" dirty="0"/>
              <a:t>, y cuando llegaron los que venían a consolarla, les dijo que, si pudiera, lo compraría de vuelta aun si significara </a:t>
            </a:r>
            <a:r>
              <a:rPr lang="es-CO" sz="4400" dirty="0" smtClean="0"/>
              <a:t>perder </a:t>
            </a:r>
            <a:r>
              <a:rPr lang="es-CO" sz="4400" dirty="0"/>
              <a:t>a sus cinco hijos. No hay manera mejor de generar el amor de su esposo que reverenciándolo. </a:t>
            </a:r>
          </a:p>
        </p:txBody>
      </p:sp>
    </p:spTree>
    <p:extLst>
      <p:ext uri="{BB962C8B-B14F-4D97-AF65-F5344CB8AC3E}">
        <p14:creationId xmlns:p14="http://schemas.microsoft.com/office/powerpoint/2010/main" val="283200003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wipe(down)">
                                      <p:cBhvr>
                                        <p:cTn id="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836712"/>
            <a:ext cx="8229600" cy="5256584"/>
          </a:xfrm>
          <a:solidFill>
            <a:schemeClr val="accent4">
              <a:lumMod val="20000"/>
              <a:lumOff val="80000"/>
            </a:schemeClr>
          </a:solidFill>
          <a:scene3d>
            <a:camera prst="orthographicFront"/>
            <a:lightRig rig="threePt" dir="t"/>
          </a:scene3d>
          <a:sp3d>
            <a:bevelT prst="relaxedInset"/>
          </a:sp3d>
        </p:spPr>
        <p:txBody>
          <a:bodyPr>
            <a:normAutofit lnSpcReduction="10000"/>
          </a:bodyPr>
          <a:lstStyle/>
          <a:p>
            <a:pPr marL="0" indent="0">
              <a:buNone/>
            </a:pPr>
            <a:r>
              <a:rPr lang="es-CO" b="1" dirty="0"/>
              <a:t>C</a:t>
            </a:r>
            <a:r>
              <a:rPr lang="es-CO" dirty="0"/>
              <a:t>. </a:t>
            </a:r>
            <a:r>
              <a:rPr lang="es-CO" b="1" u="sng" dirty="0"/>
              <a:t>Lo complace con diligencia</a:t>
            </a:r>
            <a:r>
              <a:rPr lang="es-CO" dirty="0"/>
              <a:t>. La palabra “</a:t>
            </a:r>
            <a:r>
              <a:rPr lang="es-CO" dirty="0">
                <a:latin typeface="Agency FB" pitchFamily="34" charset="0"/>
              </a:rPr>
              <a:t>reverencie</a:t>
            </a:r>
            <a:r>
              <a:rPr lang="es-CO" dirty="0"/>
              <a:t>” en </a:t>
            </a:r>
            <a:r>
              <a:rPr lang="es-CO" u="sng" dirty="0"/>
              <a:t>Efesios 5:33 </a:t>
            </a:r>
            <a:r>
              <a:rPr lang="es-CO" dirty="0"/>
              <a:t>es literalmente “tema</a:t>
            </a:r>
            <a:r>
              <a:rPr lang="es-CO" dirty="0" smtClean="0"/>
              <a:t>”(respeto). </a:t>
            </a:r>
          </a:p>
          <a:p>
            <a:pPr marL="0" indent="0">
              <a:buNone/>
            </a:pPr>
            <a:r>
              <a:rPr lang="es-CO" dirty="0" smtClean="0"/>
              <a:t>Ella </a:t>
            </a:r>
            <a:r>
              <a:rPr lang="es-CO" dirty="0"/>
              <a:t>debe mantener “casta conversación, que es en temor” (</a:t>
            </a:r>
            <a:r>
              <a:rPr lang="es-CO" u="sng" dirty="0"/>
              <a:t>1 Ped. 3:2</a:t>
            </a:r>
            <a:r>
              <a:rPr lang="es-CO" dirty="0"/>
              <a:t>), porque el uno sin el otro es inadecuado. Este temor no es servil, sino un sincero deseo de complacerle y negarse a ofenderlo. </a:t>
            </a:r>
            <a:endParaRPr lang="es-CO" dirty="0" smtClean="0"/>
          </a:p>
          <a:p>
            <a:pPr marL="0" indent="0">
              <a:buNone/>
            </a:pPr>
            <a:r>
              <a:rPr lang="es-CO" dirty="0" smtClean="0"/>
              <a:t>“</a:t>
            </a:r>
            <a:r>
              <a:rPr lang="es-CO" dirty="0">
                <a:latin typeface="Agency FB" pitchFamily="34" charset="0"/>
              </a:rPr>
              <a:t>Haré todo lo posible para complacerlo, aunque no temo su mano, sino su ceño fruncido. Preferiría desagradar al mundo entero antes que a mi marido</a:t>
            </a:r>
            <a:r>
              <a:rPr lang="es-CO" dirty="0"/>
              <a:t>.” </a:t>
            </a:r>
          </a:p>
          <a:p>
            <a:endParaRPr lang="es-CO" dirty="0"/>
          </a:p>
        </p:txBody>
      </p:sp>
    </p:spTree>
    <p:extLst>
      <p:ext uri="{BB962C8B-B14F-4D97-AF65-F5344CB8AC3E}">
        <p14:creationId xmlns:p14="http://schemas.microsoft.com/office/powerpoint/2010/main" val="144810122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148" y="188640"/>
            <a:ext cx="8784976" cy="6552728"/>
          </a:xfrm>
          <a:solidFill>
            <a:schemeClr val="accent4">
              <a:lumMod val="20000"/>
              <a:lumOff val="80000"/>
            </a:schemeClr>
          </a:solidFill>
          <a:scene3d>
            <a:camera prst="orthographicFront"/>
            <a:lightRig rig="threePt" dir="t"/>
          </a:scene3d>
          <a:sp3d>
            <a:bevelT w="165100" prst="coolSlant"/>
          </a:sp3d>
        </p:spPr>
        <p:txBody>
          <a:bodyPr>
            <a:normAutofit fontScale="70000" lnSpcReduction="20000"/>
          </a:bodyPr>
          <a:lstStyle/>
          <a:p>
            <a:pPr marL="0" indent="0">
              <a:buNone/>
            </a:pPr>
            <a:r>
              <a:rPr lang="es-CO" sz="4600" b="1" u="sng" dirty="0" smtClean="0"/>
              <a:t>El </a:t>
            </a:r>
            <a:r>
              <a:rPr lang="es-CO" sz="4600" b="1" u="sng" dirty="0"/>
              <a:t>patrón para el respeto de la esposa piadosa. </a:t>
            </a:r>
          </a:p>
          <a:p>
            <a:pPr marL="400050" lvl="1" indent="0">
              <a:buNone/>
            </a:pPr>
            <a:endParaRPr lang="es-CO" dirty="0" smtClean="0"/>
          </a:p>
          <a:p>
            <a:pPr marL="400050" lvl="1" indent="0">
              <a:buNone/>
            </a:pPr>
            <a:r>
              <a:rPr lang="es-CO" b="1" u="sng" dirty="0" smtClean="0"/>
              <a:t>El </a:t>
            </a:r>
            <a:r>
              <a:rPr lang="es-CO" b="1" u="sng" dirty="0"/>
              <a:t>respeto de la iglesia por Cristo</a:t>
            </a:r>
            <a:r>
              <a:rPr lang="es-CO" dirty="0"/>
              <a:t>. “</a:t>
            </a:r>
            <a:r>
              <a:rPr lang="es-CO" i="1" dirty="0">
                <a:latin typeface="Agency FB" pitchFamily="34" charset="0"/>
              </a:rPr>
              <a:t>Las casadas estén sujetas a sus propios maridos, como al Señor</a:t>
            </a:r>
            <a:r>
              <a:rPr lang="es-CO" dirty="0"/>
              <a:t>” (</a:t>
            </a:r>
            <a:r>
              <a:rPr lang="es-CO" u="sng" dirty="0"/>
              <a:t>Ef. 5:22</a:t>
            </a:r>
            <a:r>
              <a:rPr lang="es-CO" dirty="0"/>
              <a:t>). </a:t>
            </a:r>
            <a:r>
              <a:rPr lang="es-CO" dirty="0" smtClean="0"/>
              <a:t>“</a:t>
            </a:r>
            <a:r>
              <a:rPr lang="es-CO" i="1" dirty="0">
                <a:latin typeface="Agency FB" pitchFamily="34" charset="0"/>
              </a:rPr>
              <a:t>Como la iglesia está sujeta a Cristo, así también las casadas lo estén a sus maridos en todo</a:t>
            </a:r>
            <a:r>
              <a:rPr lang="es-CO" dirty="0"/>
              <a:t>” </a:t>
            </a:r>
            <a:r>
              <a:rPr lang="es-CO" dirty="0" smtClean="0"/>
              <a:t>(</a:t>
            </a:r>
            <a:r>
              <a:rPr lang="es-CO" u="sng" dirty="0" smtClean="0"/>
              <a:t>Ef.5:24</a:t>
            </a:r>
            <a:r>
              <a:rPr lang="es-CO" dirty="0"/>
              <a:t>). Su sumisión ha de </a:t>
            </a:r>
            <a:r>
              <a:rPr lang="es-CO" dirty="0" smtClean="0"/>
              <a:t>ser </a:t>
            </a:r>
            <a:r>
              <a:rPr lang="es-CO" dirty="0"/>
              <a:t>como la sumisión ideal de la iglesia a Cristo. </a:t>
            </a:r>
          </a:p>
          <a:p>
            <a:endParaRPr lang="es-CO" dirty="0" smtClean="0"/>
          </a:p>
          <a:p>
            <a:pPr marL="400050" lvl="1" indent="0">
              <a:buNone/>
            </a:pPr>
            <a:r>
              <a:rPr lang="es-CO" sz="3400" b="1" dirty="0" smtClean="0"/>
              <a:t>1</a:t>
            </a:r>
            <a:r>
              <a:rPr lang="es-CO" sz="3400" b="1" dirty="0"/>
              <a:t>) </a:t>
            </a:r>
            <a:r>
              <a:rPr lang="es-CO" b="1" u="sng" dirty="0"/>
              <a:t>En todo</a:t>
            </a:r>
            <a:r>
              <a:rPr lang="es-CO" dirty="0"/>
              <a:t>. En lo grande y en lo pequeño, en lo que le es agradable y lo que le es desagradable a ella. </a:t>
            </a:r>
            <a:r>
              <a:rPr lang="es-CO" dirty="0">
                <a:solidFill>
                  <a:srgbClr val="FF0000"/>
                </a:solidFill>
              </a:rPr>
              <a:t>Sólo cuando él </a:t>
            </a:r>
            <a:r>
              <a:rPr lang="es-CO" dirty="0" smtClean="0">
                <a:solidFill>
                  <a:srgbClr val="FF0000"/>
                </a:solidFill>
              </a:rPr>
              <a:t>requiere </a:t>
            </a:r>
            <a:r>
              <a:rPr lang="es-CO" dirty="0">
                <a:solidFill>
                  <a:srgbClr val="FF0000"/>
                </a:solidFill>
              </a:rPr>
              <a:t>lo que Dios prohíbe o prohíbe lo que Dios requiere ha de negarle ella su sumisión</a:t>
            </a:r>
            <a:r>
              <a:rPr lang="es-CO" dirty="0"/>
              <a:t>. Ella puede razonar con él en </a:t>
            </a:r>
            <a:r>
              <a:rPr lang="es-CO" dirty="0" smtClean="0"/>
              <a:t>cuestiones </a:t>
            </a:r>
            <a:r>
              <a:rPr lang="es-CO" dirty="0"/>
              <a:t>que le son inconvenientes a ella, pero si no lo persuade, y no se trata de un pecado, ella debe someterse a él. </a:t>
            </a:r>
          </a:p>
          <a:p>
            <a:endParaRPr lang="es-CO" dirty="0" smtClean="0"/>
          </a:p>
          <a:p>
            <a:pPr marL="400050" lvl="1" indent="0">
              <a:buNone/>
            </a:pPr>
            <a:r>
              <a:rPr lang="es-CO" sz="3400" b="1" dirty="0" smtClean="0"/>
              <a:t>2</a:t>
            </a:r>
            <a:r>
              <a:rPr lang="es-CO" sz="3400" b="1" dirty="0"/>
              <a:t>) </a:t>
            </a:r>
            <a:r>
              <a:rPr lang="es-CO" b="1" u="sng" dirty="0"/>
              <a:t>Libre, con buena disposición y alegre</a:t>
            </a:r>
            <a:r>
              <a:rPr lang="es-CO" dirty="0"/>
              <a:t>. El servicio que el cristiano rinde al Señor es con buena voluntad (</a:t>
            </a:r>
            <a:r>
              <a:rPr lang="es-CO" u="sng" dirty="0"/>
              <a:t>Ef. 6:7</a:t>
            </a:r>
            <a:r>
              <a:rPr lang="es-CO" dirty="0"/>
              <a:t>). </a:t>
            </a:r>
            <a:r>
              <a:rPr lang="es-CO" dirty="0" smtClean="0"/>
              <a:t>Así </a:t>
            </a:r>
            <a:r>
              <a:rPr lang="es-CO" dirty="0"/>
              <a:t>que la esposa debe someterse a su marido como si hubiera una sola voluntad en el corazón de ambos. </a:t>
            </a:r>
            <a:r>
              <a:rPr lang="es-CO" dirty="0">
                <a:solidFill>
                  <a:srgbClr val="FF0000"/>
                </a:solidFill>
              </a:rPr>
              <a:t>Lea y Raquel </a:t>
            </a:r>
            <a:r>
              <a:rPr lang="es-CO" dirty="0" smtClean="0">
                <a:solidFill>
                  <a:srgbClr val="FF0000"/>
                </a:solidFill>
              </a:rPr>
              <a:t>seguían </a:t>
            </a:r>
            <a:r>
              <a:rPr lang="es-CO" dirty="0">
                <a:solidFill>
                  <a:srgbClr val="FF0000"/>
                </a:solidFill>
              </a:rPr>
              <a:t>a Jacob como su sombra</a:t>
            </a:r>
            <a:r>
              <a:rPr lang="es-CO" dirty="0"/>
              <a:t> (</a:t>
            </a:r>
            <a:r>
              <a:rPr lang="es-CO" u="sng" dirty="0"/>
              <a:t>Gén. 31:16</a:t>
            </a:r>
            <a:r>
              <a:rPr lang="es-CO" dirty="0"/>
              <a:t>). </a:t>
            </a:r>
            <a:r>
              <a:rPr lang="es-CO" dirty="0">
                <a:solidFill>
                  <a:srgbClr val="FF0000"/>
                </a:solidFill>
              </a:rPr>
              <a:t>La reverencia de Sara era sincera, pues llamaba “señor” a su marido </a:t>
            </a:r>
            <a:r>
              <a:rPr lang="es-CO" dirty="0" smtClean="0"/>
              <a:t>(</a:t>
            </a:r>
            <a:r>
              <a:rPr lang="es-CO" u="sng" dirty="0"/>
              <a:t>Gén. 18:12</a:t>
            </a:r>
            <a:r>
              <a:rPr lang="es-CO" dirty="0"/>
              <a:t>), y esto es un ejemplo para las esposas cristianas (</a:t>
            </a:r>
            <a:r>
              <a:rPr lang="es-CO" u="sng" dirty="0"/>
              <a:t>1 Ped. 3:6</a:t>
            </a:r>
            <a:r>
              <a:rPr lang="es-CO" dirty="0"/>
              <a:t>). Por lo tanto, una obediencia a regañadientes es </a:t>
            </a:r>
            <a:r>
              <a:rPr lang="es-CO" dirty="0" smtClean="0"/>
              <a:t>inaceptable </a:t>
            </a:r>
            <a:r>
              <a:rPr lang="es-CO" dirty="0"/>
              <a:t>y, por lo general, brota del orgullo y engreimiento que ella no ha mortificado. Aun si él es severo, es mejor </a:t>
            </a:r>
            <a:r>
              <a:rPr lang="es-CO" dirty="0" smtClean="0"/>
              <a:t>que </a:t>
            </a:r>
            <a:r>
              <a:rPr lang="es-CO" dirty="0"/>
              <a:t>ella cumpla su deber, y deje que Dios sea quien juzgue. </a:t>
            </a:r>
          </a:p>
        </p:txBody>
      </p:sp>
    </p:spTree>
    <p:extLst>
      <p:ext uri="{BB962C8B-B14F-4D97-AF65-F5344CB8AC3E}">
        <p14:creationId xmlns:p14="http://schemas.microsoft.com/office/powerpoint/2010/main" val="11894099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wipe(down)">
                                      <p:cBhvr>
                                        <p:cTn id="1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363272" cy="5976664"/>
          </a:xfrm>
          <a:solidFill>
            <a:schemeClr val="accent3">
              <a:lumMod val="40000"/>
              <a:lumOff val="60000"/>
            </a:schemeClr>
          </a:solidFill>
          <a:scene3d>
            <a:camera prst="orthographicFront"/>
            <a:lightRig rig="threePt" dir="t"/>
          </a:scene3d>
          <a:sp3d>
            <a:bevelT w="139700" prst="cross"/>
          </a:sp3d>
        </p:spPr>
        <p:txBody>
          <a:bodyPr>
            <a:noAutofit/>
          </a:bodyPr>
          <a:lstStyle/>
          <a:p>
            <a:pPr marL="400050" lvl="1" indent="0">
              <a:buNone/>
            </a:pPr>
            <a:r>
              <a:rPr lang="es-CO" sz="3200" b="1" dirty="0"/>
              <a:t>B</a:t>
            </a:r>
            <a:r>
              <a:rPr lang="es-CO" dirty="0"/>
              <a:t>. </a:t>
            </a:r>
            <a:r>
              <a:rPr lang="es-CO" sz="3200" b="1" u="sng" dirty="0"/>
              <a:t>El respeto del cuerpo por la cabeza</a:t>
            </a:r>
            <a:r>
              <a:rPr lang="es-CO" dirty="0"/>
              <a:t>. </a:t>
            </a:r>
            <a:r>
              <a:rPr lang="es-CO" sz="2400" dirty="0"/>
              <a:t>“</a:t>
            </a:r>
            <a:r>
              <a:rPr lang="es-CO" sz="2400" i="1" dirty="0">
                <a:latin typeface="Agency FB" pitchFamily="34" charset="0"/>
              </a:rPr>
              <a:t>Porque el marido es cabeza de la mujer</a:t>
            </a:r>
            <a:r>
              <a:rPr lang="es-CO" sz="2400" dirty="0"/>
              <a:t>” (</a:t>
            </a:r>
            <a:r>
              <a:rPr lang="es-CO" sz="2400" u="sng" dirty="0"/>
              <a:t>Ef. 5:23</a:t>
            </a:r>
            <a:r>
              <a:rPr lang="es-CO" sz="2400" dirty="0"/>
              <a:t>). Todos los miembros del </a:t>
            </a:r>
            <a:r>
              <a:rPr lang="es-CO" sz="2400" dirty="0" smtClean="0"/>
              <a:t>cuerpo </a:t>
            </a:r>
            <a:r>
              <a:rPr lang="es-CO" sz="2400" dirty="0"/>
              <a:t>saben que la cabeza es útil para el bien de ellos. La mano aceptará una herida para proteger la cabeza. </a:t>
            </a:r>
            <a:r>
              <a:rPr lang="es-CO" sz="2400" dirty="0">
                <a:solidFill>
                  <a:srgbClr val="FF0000"/>
                </a:solidFill>
              </a:rPr>
              <a:t>Sea lo que </a:t>
            </a:r>
            <a:r>
              <a:rPr lang="es-CO" sz="2400" dirty="0" smtClean="0">
                <a:solidFill>
                  <a:srgbClr val="FF0000"/>
                </a:solidFill>
              </a:rPr>
              <a:t>fuere </a:t>
            </a:r>
            <a:r>
              <a:rPr lang="es-CO" sz="2400" dirty="0">
                <a:solidFill>
                  <a:srgbClr val="FF0000"/>
                </a:solidFill>
              </a:rPr>
              <a:t>que la cabeza decide hacer, el cuerpo se levanta y la sigue todo el tiempo que puede. </a:t>
            </a:r>
            <a:endParaRPr lang="es-CO" sz="2400" dirty="0" smtClean="0">
              <a:solidFill>
                <a:srgbClr val="FF0000"/>
              </a:solidFill>
            </a:endParaRPr>
          </a:p>
          <a:p>
            <a:pPr marL="400050" lvl="1" indent="0">
              <a:buNone/>
            </a:pPr>
            <a:endParaRPr lang="es-CO" sz="2400" dirty="0" smtClean="0"/>
          </a:p>
          <a:p>
            <a:pPr marL="400050" lvl="1" indent="0">
              <a:buNone/>
            </a:pPr>
            <a:r>
              <a:rPr lang="es-CO" sz="2400" dirty="0" smtClean="0"/>
              <a:t>Este </a:t>
            </a:r>
            <a:r>
              <a:rPr lang="es-CO" sz="2400" dirty="0"/>
              <a:t>es el modo como la </a:t>
            </a:r>
            <a:r>
              <a:rPr lang="es-CO" sz="2400" dirty="0" smtClean="0"/>
              <a:t>esposa </a:t>
            </a:r>
            <a:r>
              <a:rPr lang="es-CO" sz="2400" dirty="0"/>
              <a:t>debe honrar a su marido, </a:t>
            </a:r>
            <a:r>
              <a:rPr lang="es-CO" sz="2400" dirty="0" smtClean="0"/>
              <a:t>primero </a:t>
            </a:r>
            <a:r>
              <a:rPr lang="es-CO" sz="2400" dirty="0"/>
              <a:t>sólo a Dios. Es ridículo pensar que la cabeza puede ir en una dirección y la </a:t>
            </a:r>
            <a:r>
              <a:rPr lang="es-CO" sz="2400" dirty="0" smtClean="0"/>
              <a:t>costilla </a:t>
            </a:r>
            <a:r>
              <a:rPr lang="es-CO" sz="2400" dirty="0"/>
              <a:t>por otra, que un soldado mande a su general o que la luna pretenda ser superior al sol. Esto se altera únicamente </a:t>
            </a:r>
            <a:r>
              <a:rPr lang="es-CO" sz="2400" dirty="0" smtClean="0"/>
              <a:t>si </a:t>
            </a:r>
            <a:r>
              <a:rPr lang="es-CO" sz="2400" dirty="0"/>
              <a:t>el marido es insano. “El hombre tiene autoridad en su casa a menos que sea verbum anomalum; es decir, un necio” </a:t>
            </a:r>
          </a:p>
        </p:txBody>
      </p:sp>
    </p:spTree>
    <p:extLst>
      <p:ext uri="{BB962C8B-B14F-4D97-AF65-F5344CB8AC3E}">
        <p14:creationId xmlns:p14="http://schemas.microsoft.com/office/powerpoint/2010/main" val="357003067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accent3">
              <a:lumMod val="60000"/>
              <a:lumOff val="40000"/>
            </a:schemeClr>
          </a:solidFill>
          <a:scene3d>
            <a:camera prst="orthographicFront"/>
            <a:lightRig rig="threePt" dir="t"/>
          </a:scene3d>
          <a:sp3d>
            <a:bevelT prst="slope"/>
          </a:sp3d>
        </p:spPr>
        <p:txBody>
          <a:bodyPr>
            <a:normAutofit fontScale="92500"/>
          </a:bodyPr>
          <a:lstStyle/>
          <a:p>
            <a:pPr marL="0" indent="0">
              <a:buNone/>
            </a:pPr>
            <a:r>
              <a:rPr lang="es-CO" sz="3300" b="1" dirty="0" smtClean="0"/>
              <a:t>3). </a:t>
            </a:r>
            <a:r>
              <a:rPr lang="es-CO" sz="3000" b="1" dirty="0"/>
              <a:t>La demostración de respeto de la esposa </a:t>
            </a:r>
            <a:r>
              <a:rPr lang="es-CO" sz="3000" b="1" dirty="0" smtClean="0"/>
              <a:t>piadosa.</a:t>
            </a:r>
            <a:endParaRPr lang="es-CO" sz="3000" dirty="0"/>
          </a:p>
          <a:p>
            <a:pPr marL="0" indent="0">
              <a:buNone/>
            </a:pPr>
            <a:r>
              <a:rPr lang="es-CO" sz="3000" b="1" dirty="0"/>
              <a:t>A</a:t>
            </a:r>
            <a:r>
              <a:rPr lang="es-CO" sz="3000" dirty="0"/>
              <a:t>. </a:t>
            </a:r>
            <a:r>
              <a:rPr lang="es-CO" sz="3000" b="1" u="sng" dirty="0"/>
              <a:t>De palabra</a:t>
            </a:r>
            <a:r>
              <a:rPr lang="es-CO" sz="3000" dirty="0"/>
              <a:t>.</a:t>
            </a:r>
            <a:r>
              <a:rPr lang="es-CO" dirty="0"/>
              <a:t> </a:t>
            </a:r>
          </a:p>
          <a:p>
            <a:pPr marL="400050" lvl="1" indent="0">
              <a:buNone/>
            </a:pPr>
            <a:r>
              <a:rPr lang="es-CO" dirty="0"/>
              <a:t>“</a:t>
            </a:r>
            <a:r>
              <a:rPr lang="es-CO" dirty="0">
                <a:latin typeface="Agency FB" pitchFamily="34" charset="0"/>
              </a:rPr>
              <a:t>De la abundancia del corazón habla la boca</a:t>
            </a:r>
            <a:r>
              <a:rPr lang="es-CO" dirty="0"/>
              <a:t>” (</a:t>
            </a:r>
            <a:r>
              <a:rPr lang="es-CO" u="sng" dirty="0"/>
              <a:t>Mat. 12:34</a:t>
            </a:r>
            <a:r>
              <a:rPr lang="es-CO" dirty="0"/>
              <a:t>). Si ella realmente lo respeta, se notará en lo que dice. “</a:t>
            </a:r>
            <a:r>
              <a:rPr lang="es-CO" dirty="0">
                <a:latin typeface="Agency FB" pitchFamily="34" charset="0"/>
              </a:rPr>
              <a:t>Y la ley de clemencia está en su boca</a:t>
            </a:r>
            <a:r>
              <a:rPr lang="es-CO" dirty="0"/>
              <a:t>” (</a:t>
            </a:r>
            <a:r>
              <a:rPr lang="es-CO" u="sng" dirty="0"/>
              <a:t>Prov. 31:26; vea </a:t>
            </a:r>
            <a:r>
              <a:rPr lang="es-CO" u="sng" dirty="0" smtClean="0"/>
              <a:t>Prov.15:4</a:t>
            </a:r>
            <a:r>
              <a:rPr lang="es-CO" dirty="0"/>
              <a:t>). </a:t>
            </a:r>
          </a:p>
          <a:p>
            <a:pPr marL="400050" lvl="1" indent="0">
              <a:buNone/>
            </a:pPr>
            <a:endParaRPr lang="es-CO" dirty="0" smtClean="0"/>
          </a:p>
          <a:p>
            <a:pPr marL="400050" lvl="1" indent="0">
              <a:buNone/>
            </a:pPr>
            <a:r>
              <a:rPr lang="es-CO" sz="3500" b="1" dirty="0" smtClean="0"/>
              <a:t>1</a:t>
            </a:r>
            <a:r>
              <a:rPr lang="es-CO" sz="3500" b="1" dirty="0"/>
              <a:t>) </a:t>
            </a:r>
            <a:r>
              <a:rPr lang="es-CO" b="1" u="sng" dirty="0"/>
              <a:t>Habla respetuosamente de él en su ausencia. </a:t>
            </a:r>
            <a:r>
              <a:rPr lang="es-CO" dirty="0"/>
              <a:t>Ninguna esposa es demasiado grande ni buena como para no imitar el ejemplo piadoso de Sara y darle un título de respeto como “señor” (</a:t>
            </a:r>
            <a:r>
              <a:rPr lang="es-CO" u="sng" dirty="0"/>
              <a:t>1 Ped. 3:6</a:t>
            </a:r>
            <a:r>
              <a:rPr lang="es-CO" dirty="0"/>
              <a:t>). La mujer malvada se refiere a su marido como “el hombre” (</a:t>
            </a:r>
            <a:r>
              <a:rPr lang="es-CO" u="sng" dirty="0"/>
              <a:t>Prov. </a:t>
            </a:r>
            <a:r>
              <a:rPr lang="es-CO" u="sng" dirty="0" smtClean="0"/>
              <a:t>7:19)</a:t>
            </a:r>
            <a:r>
              <a:rPr lang="es-CO" dirty="0" smtClean="0"/>
              <a:t>. </a:t>
            </a:r>
            <a:r>
              <a:rPr lang="es-CO" dirty="0"/>
              <a:t>¡Oh que esto fuera lo peor que las esposas llamaran a sus maridos a sus espaldas! </a:t>
            </a:r>
          </a:p>
          <a:p>
            <a:endParaRPr lang="es-CO" dirty="0"/>
          </a:p>
        </p:txBody>
      </p:sp>
    </p:spTree>
    <p:extLst>
      <p:ext uri="{BB962C8B-B14F-4D97-AF65-F5344CB8AC3E}">
        <p14:creationId xmlns:p14="http://schemas.microsoft.com/office/powerpoint/2010/main" val="52995164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arn(inVertical)">
                                      <p:cBhvr>
                                        <p:cTn id="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336704"/>
          </a:xfrm>
          <a:solidFill>
            <a:schemeClr val="accent3">
              <a:lumMod val="60000"/>
              <a:lumOff val="40000"/>
            </a:schemeClr>
          </a:solidFill>
          <a:ln>
            <a:solidFill>
              <a:schemeClr val="accent1"/>
            </a:solidFill>
          </a:ln>
          <a:scene3d>
            <a:camera prst="orthographicFront"/>
            <a:lightRig rig="threePt" dir="t"/>
          </a:scene3d>
          <a:sp3d>
            <a:bevelT/>
          </a:sp3d>
        </p:spPr>
        <p:txBody>
          <a:bodyPr>
            <a:normAutofit fontScale="77500" lnSpcReduction="20000"/>
          </a:bodyPr>
          <a:lstStyle/>
          <a:p>
            <a:pPr marL="0" indent="0">
              <a:buNone/>
            </a:pPr>
            <a:r>
              <a:rPr lang="es-CO" sz="3600" b="1" dirty="0"/>
              <a:t>2) </a:t>
            </a:r>
            <a:r>
              <a:rPr lang="es-CO" b="1" u="sng" dirty="0"/>
              <a:t>Le habla respetuosamente en su presencia</a:t>
            </a:r>
            <a:r>
              <a:rPr lang="es-CO" dirty="0"/>
              <a:t>. Cuídese de:</a:t>
            </a:r>
          </a:p>
          <a:p>
            <a:pPr marL="400050" lvl="1" indent="0">
              <a:buNone/>
            </a:pPr>
            <a:r>
              <a:rPr lang="es-CO" sz="3100" b="1" dirty="0"/>
              <a:t>a</a:t>
            </a:r>
            <a:r>
              <a:rPr lang="es-CO" b="1" u="sng" dirty="0"/>
              <a:t>. interrumpirlo cuando habla o decir diez palabras por una de las de él</a:t>
            </a:r>
            <a:r>
              <a:rPr lang="es-CO" dirty="0"/>
              <a:t>. El silencio, más que el hablar, muestra la </a:t>
            </a:r>
            <a:r>
              <a:rPr lang="es-CO" dirty="0" smtClean="0"/>
              <a:t>sabiduría </a:t>
            </a:r>
            <a:r>
              <a:rPr lang="es-CO" dirty="0"/>
              <a:t>de la mujer. La mujer sabia usa las palabras con moderación. </a:t>
            </a:r>
          </a:p>
          <a:p>
            <a:pPr marL="400050" lvl="1" indent="0">
              <a:buNone/>
            </a:pPr>
            <a:r>
              <a:rPr lang="es-CO" sz="3100" b="1" dirty="0"/>
              <a:t>b</a:t>
            </a:r>
            <a:r>
              <a:rPr lang="es-CO" dirty="0"/>
              <a:t>. </a:t>
            </a:r>
            <a:r>
              <a:rPr lang="es-CO" b="1" u="sng" dirty="0"/>
              <a:t>usar palabras o un tono irrespetuoso</a:t>
            </a:r>
            <a:r>
              <a:rPr lang="es-CO" dirty="0"/>
              <a:t>. Procure ser un “</a:t>
            </a:r>
            <a:r>
              <a:rPr lang="es-CO" dirty="0">
                <a:latin typeface="Agency FB" pitchFamily="34" charset="0"/>
              </a:rPr>
              <a:t>espíritu agradable y paciente</a:t>
            </a:r>
            <a:r>
              <a:rPr lang="es-CO" dirty="0"/>
              <a:t>” (</a:t>
            </a:r>
            <a:r>
              <a:rPr lang="es-CO" u="sng" dirty="0"/>
              <a:t>1 Ped. 3:4</a:t>
            </a:r>
            <a:r>
              <a:rPr lang="es-CO" dirty="0"/>
              <a:t>). No tema que esto </a:t>
            </a:r>
            <a:r>
              <a:rPr lang="es-CO" dirty="0" smtClean="0"/>
              <a:t>empeorará </a:t>
            </a:r>
            <a:r>
              <a:rPr lang="es-CO" dirty="0"/>
              <a:t>a su marido, más bien confíe en la sabiduría de Dios (</a:t>
            </a:r>
            <a:r>
              <a:rPr lang="es-CO" u="sng" dirty="0"/>
              <a:t>1 Ped. 3:1; Prov. 25:15</a:t>
            </a:r>
            <a:r>
              <a:rPr lang="es-CO" dirty="0"/>
              <a:t>). Recuerde que Dios le escucha </a:t>
            </a:r>
            <a:r>
              <a:rPr lang="es-CO" dirty="0" smtClean="0"/>
              <a:t>y </a:t>
            </a:r>
            <a:r>
              <a:rPr lang="es-CO" dirty="0"/>
              <a:t>le juzgará por cada palabra ociosa (</a:t>
            </a:r>
            <a:r>
              <a:rPr lang="es-CO" u="sng" dirty="0"/>
              <a:t>Mat. 12:36</a:t>
            </a:r>
            <a:r>
              <a:rPr lang="es-CO" dirty="0"/>
              <a:t>). </a:t>
            </a:r>
            <a:r>
              <a:rPr lang="es-CO" dirty="0">
                <a:solidFill>
                  <a:srgbClr val="FF0000"/>
                </a:solidFill>
              </a:rPr>
              <a:t>Idealmente, tanto el esposo como la esposa deben ser lentos para </a:t>
            </a:r>
            <a:r>
              <a:rPr lang="es-CO" dirty="0" smtClean="0">
                <a:solidFill>
                  <a:srgbClr val="FF0000"/>
                </a:solidFill>
              </a:rPr>
              <a:t>apasionarse</a:t>
            </a:r>
            <a:r>
              <a:rPr lang="es-CO" dirty="0">
                <a:solidFill>
                  <a:srgbClr val="FF0000"/>
                </a:solidFill>
              </a:rPr>
              <a:t>, no obstante esto, donde uno debe ceder, lo más razonable es que sea la esposa</a:t>
            </a:r>
            <a:r>
              <a:rPr lang="es-CO" dirty="0"/>
              <a:t>. Ninguna mujer recibe honra </a:t>
            </a:r>
            <a:r>
              <a:rPr lang="es-CO" dirty="0" smtClean="0"/>
              <a:t>por </a:t>
            </a:r>
            <a:r>
              <a:rPr lang="es-CO" dirty="0"/>
              <a:t>haber tenido la última palabra. Algunas mujeres argumentan que su lengua es su única arma, pero el sabio sabe que </a:t>
            </a:r>
            <a:r>
              <a:rPr lang="es-CO" dirty="0" smtClean="0"/>
              <a:t>a </a:t>
            </a:r>
            <a:r>
              <a:rPr lang="es-CO" dirty="0"/>
              <a:t>su lengua la enciende el infierno (</a:t>
            </a:r>
            <a:r>
              <a:rPr lang="es-CO" u="sng" dirty="0"/>
              <a:t>Stg. 3:6</a:t>
            </a:r>
            <a:r>
              <a:rPr lang="es-CO" dirty="0"/>
              <a:t>). </a:t>
            </a:r>
            <a:endParaRPr lang="es-CO" dirty="0" smtClean="0"/>
          </a:p>
          <a:p>
            <a:pPr marL="400050" lvl="1" indent="0">
              <a:buNone/>
            </a:pPr>
            <a:endParaRPr lang="es-CO" dirty="0" smtClean="0"/>
          </a:p>
          <a:p>
            <a:pPr marL="400050" lvl="1" indent="0">
              <a:buNone/>
            </a:pPr>
            <a:r>
              <a:rPr lang="es-CO" dirty="0" smtClean="0"/>
              <a:t>Note </a:t>
            </a:r>
            <a:r>
              <a:rPr lang="es-CO" dirty="0"/>
              <a:t>cómo Raquel le habló impulsivamente a Jacob: “</a:t>
            </a:r>
            <a:r>
              <a:rPr lang="es-CO" dirty="0">
                <a:latin typeface="Agency FB" pitchFamily="34" charset="0"/>
              </a:rPr>
              <a:t>Dame hijos, o si no, </a:t>
            </a:r>
            <a:r>
              <a:rPr lang="es-CO" dirty="0" smtClean="0">
                <a:latin typeface="Agency FB" pitchFamily="34" charset="0"/>
              </a:rPr>
              <a:t>me </a:t>
            </a:r>
            <a:r>
              <a:rPr lang="es-CO" dirty="0">
                <a:latin typeface="Agency FB" pitchFamily="34" charset="0"/>
              </a:rPr>
              <a:t>muero</a:t>
            </a:r>
            <a:r>
              <a:rPr lang="es-CO" dirty="0"/>
              <a:t>” </a:t>
            </a:r>
            <a:r>
              <a:rPr lang="es-CO" dirty="0" smtClean="0"/>
              <a:t>(</a:t>
            </a:r>
            <a:r>
              <a:rPr lang="es-CO" u="sng" dirty="0" smtClean="0"/>
              <a:t>Gen. </a:t>
            </a:r>
            <a:r>
              <a:rPr lang="es-CO" u="sng" dirty="0"/>
              <a:t>30:1</a:t>
            </a:r>
            <a:r>
              <a:rPr lang="es-CO" dirty="0"/>
              <a:t>), y en cuanto tuvo dos, ¡murió! (</a:t>
            </a:r>
            <a:r>
              <a:rPr lang="es-CO" u="sng" dirty="0" smtClean="0"/>
              <a:t>Gen</a:t>
            </a:r>
            <a:r>
              <a:rPr lang="es-CO" u="sng" dirty="0"/>
              <a:t>. 35:18</a:t>
            </a:r>
            <a:r>
              <a:rPr lang="es-CO" dirty="0"/>
              <a:t>). Por otro lado, Abigail se comportó con prudencia y </a:t>
            </a:r>
            <a:r>
              <a:rPr lang="es-CO" dirty="0" smtClean="0"/>
              <a:t>recibió </a:t>
            </a:r>
            <a:r>
              <a:rPr lang="es-CO" dirty="0"/>
              <a:t>honra. </a:t>
            </a:r>
            <a:r>
              <a:rPr lang="es-CO" dirty="0">
                <a:solidFill>
                  <a:srgbClr val="FF0000"/>
                </a:solidFill>
              </a:rPr>
              <a:t>Si el respeto no prevalece con él, el enojo tampoco. Por eso es que el marido y la esposa deberían acordar </a:t>
            </a:r>
            <a:r>
              <a:rPr lang="es-CO" dirty="0" smtClean="0">
                <a:solidFill>
                  <a:srgbClr val="FF0000"/>
                </a:solidFill>
              </a:rPr>
              <a:t>que </a:t>
            </a:r>
            <a:r>
              <a:rPr lang="es-CO" dirty="0">
                <a:solidFill>
                  <a:srgbClr val="FF0000"/>
                </a:solidFill>
              </a:rPr>
              <a:t>nunca se levantarán la voz uno al otro. </a:t>
            </a:r>
          </a:p>
        </p:txBody>
      </p:sp>
    </p:spTree>
    <p:extLst>
      <p:ext uri="{BB962C8B-B14F-4D97-AF65-F5344CB8AC3E}">
        <p14:creationId xmlns:p14="http://schemas.microsoft.com/office/powerpoint/2010/main" val="61032754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p:cTn id="1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408712"/>
          </a:xfrm>
          <a:solidFill>
            <a:schemeClr val="accent4">
              <a:lumMod val="20000"/>
              <a:lumOff val="80000"/>
            </a:schemeClr>
          </a:solidFill>
          <a:scene3d>
            <a:camera prst="orthographicFront"/>
            <a:lightRig rig="threePt" dir="t"/>
          </a:scene3d>
          <a:sp3d>
            <a:bevelT w="114300" prst="hardEdge"/>
          </a:sp3d>
        </p:spPr>
        <p:txBody>
          <a:bodyPr>
            <a:normAutofit fontScale="77500" lnSpcReduction="20000"/>
          </a:bodyPr>
          <a:lstStyle/>
          <a:p>
            <a:pPr marL="0" indent="0">
              <a:buNone/>
            </a:pPr>
            <a:r>
              <a:rPr lang="es-CO" b="1" dirty="0"/>
              <a:t>B</a:t>
            </a:r>
            <a:r>
              <a:rPr lang="es-CO" dirty="0"/>
              <a:t>. </a:t>
            </a:r>
            <a:r>
              <a:rPr lang="es-CO" b="1" u="sng" dirty="0"/>
              <a:t>De hecho</a:t>
            </a:r>
            <a:r>
              <a:rPr lang="es-CO" dirty="0"/>
              <a:t>. </a:t>
            </a:r>
          </a:p>
          <a:p>
            <a:pPr marL="400050" lvl="1" indent="0">
              <a:buNone/>
            </a:pPr>
            <a:r>
              <a:rPr lang="es-CO" sz="3100" b="1" dirty="0" smtClean="0"/>
              <a:t>1). </a:t>
            </a:r>
            <a:r>
              <a:rPr lang="es-CO" b="1" u="sng" dirty="0" smtClean="0"/>
              <a:t>Ella </a:t>
            </a:r>
            <a:r>
              <a:rPr lang="es-CO" b="1" u="sng" dirty="0"/>
              <a:t>obedece sus instrucciones y sus restricciones</a:t>
            </a:r>
            <a:r>
              <a:rPr lang="es-CO" dirty="0"/>
              <a:t>. Sara obedeció a Abraham, y ella es un ejemplo digno (</a:t>
            </a:r>
            <a:r>
              <a:rPr lang="es-CO" u="sng" dirty="0"/>
              <a:t>1 Ped. </a:t>
            </a:r>
            <a:r>
              <a:rPr lang="es-CO" u="sng" dirty="0" smtClean="0"/>
              <a:t>3:6</a:t>
            </a:r>
            <a:r>
              <a:rPr lang="es-CO" dirty="0"/>
              <a:t>). Él le dijo: “</a:t>
            </a:r>
            <a:r>
              <a:rPr lang="es-CO" dirty="0">
                <a:latin typeface="Agency FB" pitchFamily="34" charset="0"/>
              </a:rPr>
              <a:t>Toma presto tres medidas de flor de harina, amasa y haz panes</a:t>
            </a:r>
            <a:r>
              <a:rPr lang="es-CO" dirty="0"/>
              <a:t>” (</a:t>
            </a:r>
            <a:r>
              <a:rPr lang="es-CO" u="sng" dirty="0" smtClean="0"/>
              <a:t>Gen</a:t>
            </a:r>
            <a:r>
              <a:rPr lang="es-CO" u="sng" dirty="0"/>
              <a:t>. 18:6</a:t>
            </a:r>
            <a:r>
              <a:rPr lang="es-CO" dirty="0"/>
              <a:t>), y ella lo hizo inmediatamente. </a:t>
            </a:r>
            <a:r>
              <a:rPr lang="es-CO" dirty="0">
                <a:solidFill>
                  <a:srgbClr val="FF0000"/>
                </a:solidFill>
              </a:rPr>
              <a:t>La esposa está obligada a obedecer a su marido con sinceridad en todo lo que no sea contrario a la voluntad </a:t>
            </a:r>
            <a:r>
              <a:rPr lang="es-CO" dirty="0" smtClean="0">
                <a:solidFill>
                  <a:srgbClr val="FF0000"/>
                </a:solidFill>
              </a:rPr>
              <a:t>revelada </a:t>
            </a:r>
            <a:r>
              <a:rPr lang="es-CO" dirty="0">
                <a:solidFill>
                  <a:srgbClr val="FF0000"/>
                </a:solidFill>
              </a:rPr>
              <a:t>de Dios y, aun en este caso, debe negarse respetuosamente.</a:t>
            </a:r>
            <a:r>
              <a:rPr lang="es-CO" dirty="0"/>
              <a:t> Por ejemplo, ella no puede dar su consentimiento a </a:t>
            </a:r>
            <a:r>
              <a:rPr lang="es-CO" dirty="0" smtClean="0"/>
              <a:t>omitir </a:t>
            </a:r>
            <a:r>
              <a:rPr lang="es-CO" dirty="0"/>
              <a:t>la lectura bíblica o la oración o a no santificar el Día del Señor, aunque él lo mande enérgicamente. </a:t>
            </a:r>
            <a:endParaRPr lang="es-CO" dirty="0" smtClean="0"/>
          </a:p>
          <a:p>
            <a:pPr marL="400050" lvl="1" indent="0">
              <a:buNone/>
            </a:pPr>
            <a:endParaRPr lang="es-CO" dirty="0" smtClean="0">
              <a:solidFill>
                <a:srgbClr val="FF0000"/>
              </a:solidFill>
            </a:endParaRPr>
          </a:p>
          <a:p>
            <a:pPr marL="400050" lvl="1" indent="0">
              <a:buNone/>
            </a:pPr>
            <a:r>
              <a:rPr lang="es-CO" dirty="0" smtClean="0">
                <a:solidFill>
                  <a:srgbClr val="FF0000"/>
                </a:solidFill>
              </a:rPr>
              <a:t>El </a:t>
            </a:r>
            <a:r>
              <a:rPr lang="es-CO" dirty="0">
                <a:solidFill>
                  <a:srgbClr val="FF0000"/>
                </a:solidFill>
              </a:rPr>
              <a:t>hogar es el </a:t>
            </a:r>
            <a:r>
              <a:rPr lang="es-CO" dirty="0" smtClean="0">
                <a:solidFill>
                  <a:srgbClr val="FF0000"/>
                </a:solidFill>
              </a:rPr>
              <a:t>lugar </a:t>
            </a:r>
            <a:r>
              <a:rPr lang="es-CO" dirty="0">
                <a:solidFill>
                  <a:srgbClr val="FF0000"/>
                </a:solidFill>
              </a:rPr>
              <a:t>apropiado para ella; ella es su hermosura; allí es donde se desenvuelve y es su seguridad. Sólo una necesidad </a:t>
            </a:r>
            <a:r>
              <a:rPr lang="es-CO" dirty="0" smtClean="0">
                <a:solidFill>
                  <a:srgbClr val="FF0000"/>
                </a:solidFill>
              </a:rPr>
              <a:t>urgente </a:t>
            </a:r>
            <a:r>
              <a:rPr lang="es-CO" dirty="0">
                <a:solidFill>
                  <a:srgbClr val="FF0000"/>
                </a:solidFill>
              </a:rPr>
              <a:t>debe impulsarla a salir</a:t>
            </a:r>
            <a:r>
              <a:rPr lang="es-CO" dirty="0"/>
              <a:t>. Los pies de la prostituta no moraban en su casa (</a:t>
            </a:r>
            <a:r>
              <a:rPr lang="es-CO" u="sng" dirty="0"/>
              <a:t>Prov. 7:11</a:t>
            </a:r>
            <a:r>
              <a:rPr lang="es-CO" dirty="0"/>
              <a:t>). La esposa debe vivir donde </a:t>
            </a:r>
            <a:r>
              <a:rPr lang="es-CO" dirty="0" smtClean="0"/>
              <a:t>su </a:t>
            </a:r>
            <a:r>
              <a:rPr lang="es-CO" dirty="0"/>
              <a:t>marido lo juzga mejor. Las esposas deben “</a:t>
            </a:r>
            <a:r>
              <a:rPr lang="es-CO" dirty="0">
                <a:latin typeface="Agency FB" pitchFamily="34" charset="0"/>
              </a:rPr>
              <a:t>ser prudentes, amar a sus maridos, amar a sus hijos, ser templadas, castas, </a:t>
            </a:r>
            <a:r>
              <a:rPr lang="es-CO" dirty="0" smtClean="0">
                <a:latin typeface="Agency FB" pitchFamily="34" charset="0"/>
              </a:rPr>
              <a:t>tener </a:t>
            </a:r>
            <a:r>
              <a:rPr lang="es-CO" dirty="0">
                <a:latin typeface="Agency FB" pitchFamily="34" charset="0"/>
              </a:rPr>
              <a:t>cuidado de la casa </a:t>
            </a:r>
            <a:r>
              <a:rPr lang="es-CO" dirty="0">
                <a:latin typeface="+mj-lt"/>
              </a:rPr>
              <a:t>[en griego, oikouros, que significa cuidar la casa, trabajar en el hogar, quedándose en casa y </a:t>
            </a:r>
            <a:r>
              <a:rPr lang="es-CO" dirty="0" smtClean="0">
                <a:latin typeface="+mj-lt"/>
              </a:rPr>
              <a:t>atendiendo </a:t>
            </a:r>
            <a:r>
              <a:rPr lang="es-CO" dirty="0">
                <a:latin typeface="+mj-lt"/>
              </a:rPr>
              <a:t>los asuntos de la familia, Concordancia de Strong</a:t>
            </a:r>
            <a:r>
              <a:rPr lang="es-CO" dirty="0">
                <a:latin typeface="Agency FB" pitchFamily="34" charset="0"/>
              </a:rPr>
              <a:t>], buenas, sujetas a sus maridos</a:t>
            </a:r>
            <a:r>
              <a:rPr lang="es-CO" dirty="0"/>
              <a:t>” (</a:t>
            </a:r>
            <a:r>
              <a:rPr lang="es-CO" u="sng" dirty="0"/>
              <a:t>Tito 2:4, 5</a:t>
            </a:r>
            <a:r>
              <a:rPr lang="es-CO" dirty="0"/>
              <a:t>). </a:t>
            </a:r>
          </a:p>
          <a:p>
            <a:endParaRPr lang="es-CO" dirty="0" smtClean="0"/>
          </a:p>
        </p:txBody>
      </p:sp>
    </p:spTree>
    <p:extLst>
      <p:ext uri="{BB962C8B-B14F-4D97-AF65-F5344CB8AC3E}">
        <p14:creationId xmlns:p14="http://schemas.microsoft.com/office/powerpoint/2010/main" val="120645190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361459"/>
          </a:xfrm>
          <a:solidFill>
            <a:schemeClr val="accent3">
              <a:lumMod val="60000"/>
              <a:lumOff val="40000"/>
            </a:schemeClr>
          </a:solidFill>
          <a:scene3d>
            <a:camera prst="orthographicFront"/>
            <a:lightRig rig="threePt" dir="t"/>
          </a:scene3d>
          <a:sp3d>
            <a:bevelT w="152400" h="50800" prst="softRound"/>
          </a:sp3d>
        </p:spPr>
        <p:txBody>
          <a:bodyPr>
            <a:normAutofit fontScale="77500" lnSpcReduction="20000"/>
          </a:bodyPr>
          <a:lstStyle/>
          <a:p>
            <a:pPr marL="0" indent="0">
              <a:buNone/>
            </a:pPr>
            <a:endParaRPr lang="es-CO" sz="3900" b="1" dirty="0" smtClean="0"/>
          </a:p>
          <a:p>
            <a:pPr marL="0" indent="0">
              <a:buNone/>
            </a:pPr>
            <a:r>
              <a:rPr lang="es-CO" sz="3900" b="1" dirty="0" smtClean="0"/>
              <a:t>2</a:t>
            </a:r>
            <a:r>
              <a:rPr lang="es-CO" sz="3900" b="1" dirty="0"/>
              <a:t>). </a:t>
            </a:r>
            <a:r>
              <a:rPr lang="es-CO" b="1" u="sng" dirty="0"/>
              <a:t>Ella le pide su consejo y escucha sus reconvenciones</a:t>
            </a:r>
            <a:r>
              <a:rPr lang="es-CO" dirty="0"/>
              <a:t>. </a:t>
            </a:r>
            <a:endParaRPr lang="es-CO" dirty="0" smtClean="0"/>
          </a:p>
          <a:p>
            <a:pPr marL="0" indent="0">
              <a:buNone/>
            </a:pPr>
            <a:endParaRPr lang="es-CO" dirty="0"/>
          </a:p>
          <a:p>
            <a:pPr marL="0" indent="0">
              <a:buNone/>
            </a:pPr>
            <a:r>
              <a:rPr lang="es-CO" b="1" u="sng" dirty="0" smtClean="0"/>
              <a:t>Ejemplos Bíblicos de mujeres piadosas</a:t>
            </a:r>
            <a:r>
              <a:rPr lang="es-CO" dirty="0" smtClean="0"/>
              <a:t>: Rebeca </a:t>
            </a:r>
            <a:r>
              <a:rPr lang="es-CO" dirty="0"/>
              <a:t>no mandó a Jacob a su hermano </a:t>
            </a:r>
            <a:r>
              <a:rPr lang="es-CO" dirty="0" smtClean="0"/>
              <a:t>Lavan </a:t>
            </a:r>
            <a:r>
              <a:rPr lang="es-CO" dirty="0"/>
              <a:t>sin consultarle a Isaac (</a:t>
            </a:r>
            <a:r>
              <a:rPr lang="es-CO" u="sng" dirty="0" smtClean="0"/>
              <a:t>Gen</a:t>
            </a:r>
            <a:r>
              <a:rPr lang="es-CO" u="sng" dirty="0"/>
              <a:t>. 27:46</a:t>
            </a:r>
            <a:r>
              <a:rPr lang="es-CO" dirty="0"/>
              <a:t>). </a:t>
            </a:r>
            <a:r>
              <a:rPr lang="es-CO" dirty="0" smtClean="0"/>
              <a:t>Sara </a:t>
            </a:r>
            <a:r>
              <a:rPr lang="es-CO" dirty="0"/>
              <a:t>no echó a la sierva Agar sin consultarle a Abraham (</a:t>
            </a:r>
            <a:r>
              <a:rPr lang="es-CO" u="sng" dirty="0" smtClean="0"/>
              <a:t>Gen</a:t>
            </a:r>
            <a:r>
              <a:rPr lang="es-CO" u="sng" dirty="0"/>
              <a:t>. 21:10</a:t>
            </a:r>
            <a:r>
              <a:rPr lang="es-CO" dirty="0"/>
              <a:t>). </a:t>
            </a:r>
            <a:r>
              <a:rPr lang="es-CO" dirty="0" smtClean="0"/>
              <a:t>La </a:t>
            </a:r>
            <a:r>
              <a:rPr lang="es-CO" dirty="0"/>
              <a:t>mujer sunamita no iba a recibir al profeta en su casa sin decirle a su marido (</a:t>
            </a:r>
            <a:r>
              <a:rPr lang="es-CO" u="sng" dirty="0"/>
              <a:t>2 Rey. 4:10</a:t>
            </a:r>
            <a:r>
              <a:rPr lang="es-CO" dirty="0"/>
              <a:t>). </a:t>
            </a:r>
            <a:r>
              <a:rPr lang="es-CO" dirty="0">
                <a:solidFill>
                  <a:srgbClr val="FF0000"/>
                </a:solidFill>
              </a:rPr>
              <a:t>Su tarea más difícil es escuchar la reconvención con cariño y gratitud, especialmente si tiene un espíritu orgulloso y contencioso</a:t>
            </a:r>
            <a:r>
              <a:rPr lang="es-CO" dirty="0"/>
              <a:t>. </a:t>
            </a:r>
            <a:endParaRPr lang="es-CO" dirty="0" smtClean="0"/>
          </a:p>
          <a:p>
            <a:pPr marL="0" indent="0">
              <a:buNone/>
            </a:pPr>
            <a:endParaRPr lang="es-CO" dirty="0" smtClean="0"/>
          </a:p>
          <a:p>
            <a:pPr marL="0" indent="0">
              <a:buNone/>
            </a:pPr>
            <a:r>
              <a:rPr lang="es-CO" dirty="0" smtClean="0"/>
              <a:t>Pero </a:t>
            </a:r>
            <a:r>
              <a:rPr lang="es-CO" dirty="0"/>
              <a:t>ella debe recordar que tiene sus faltas, y que nadie las ve mejor que su marido. Así que contestarle con dureza por sus reconvenciones muestra una gran ingratitud. </a:t>
            </a:r>
            <a:r>
              <a:rPr lang="es-CO" dirty="0">
                <a:solidFill>
                  <a:srgbClr val="FF0000"/>
                </a:solidFill>
              </a:rPr>
              <a:t>Si ella realmente lo respeta, esta será una píldora mucho más fácil de tragar. </a:t>
            </a:r>
          </a:p>
        </p:txBody>
      </p:sp>
    </p:spTree>
    <p:extLst>
      <p:ext uri="{BB962C8B-B14F-4D97-AF65-F5344CB8AC3E}">
        <p14:creationId xmlns:p14="http://schemas.microsoft.com/office/powerpoint/2010/main" val="299310936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a:solidFill>
            <a:schemeClr val="accent3">
              <a:lumMod val="40000"/>
              <a:lumOff val="60000"/>
            </a:schemeClr>
          </a:solidFill>
          <a:scene3d>
            <a:camera prst="orthographicFront"/>
            <a:lightRig rig="threePt" dir="t"/>
          </a:scene3d>
          <a:sp3d>
            <a:bevelT prst="relaxedInset"/>
          </a:sp3d>
        </p:spPr>
        <p:txBody>
          <a:bodyPr>
            <a:normAutofit fontScale="77500" lnSpcReduction="20000"/>
          </a:bodyPr>
          <a:lstStyle/>
          <a:p>
            <a:pPr marL="400050" lvl="1" indent="0">
              <a:buNone/>
            </a:pPr>
            <a:r>
              <a:rPr lang="es-CO" sz="3100" b="1" dirty="0" smtClean="0"/>
              <a:t>3</a:t>
            </a:r>
            <a:r>
              <a:rPr lang="es-CO" sz="3100" b="1" dirty="0"/>
              <a:t>) </a:t>
            </a:r>
            <a:r>
              <a:rPr lang="es-CO" b="1" u="sng" dirty="0"/>
              <a:t>Ella mantiene una actitud respetuosa y alegre en todo momento</a:t>
            </a:r>
            <a:r>
              <a:rPr lang="es-CO" dirty="0"/>
              <a:t>. No debe ceder a la irritabilidad o la depresión </a:t>
            </a:r>
            <a:r>
              <a:rPr lang="es-CO" dirty="0" smtClean="0"/>
              <a:t>cuando </a:t>
            </a:r>
            <a:r>
              <a:rPr lang="es-CO" dirty="0"/>
              <a:t>él está contento, ni estar eufórica cuando él está triste. </a:t>
            </a:r>
            <a:r>
              <a:rPr lang="es-CO" dirty="0">
                <a:solidFill>
                  <a:srgbClr val="FF0000"/>
                </a:solidFill>
              </a:rPr>
              <a:t>Debe hacer todo lo posible para que él se complazca en </a:t>
            </a:r>
            <a:r>
              <a:rPr lang="es-CO" dirty="0" smtClean="0">
                <a:solidFill>
                  <a:srgbClr val="FF0000"/>
                </a:solidFill>
              </a:rPr>
              <a:t>ella</a:t>
            </a:r>
            <a:r>
              <a:rPr lang="es-CO" dirty="0"/>
              <a:t>. </a:t>
            </a:r>
            <a:r>
              <a:rPr lang="es-CO" dirty="0">
                <a:solidFill>
                  <a:srgbClr val="FF0000"/>
                </a:solidFill>
              </a:rPr>
              <a:t>Exprese ella contentamiento con lo que tiene y con su posición, y un temperamento dulce a fin de que él disfrute </a:t>
            </a:r>
            <a:r>
              <a:rPr lang="es-CO" dirty="0" smtClean="0">
                <a:solidFill>
                  <a:srgbClr val="FF0000"/>
                </a:solidFill>
              </a:rPr>
              <a:t>de </a:t>
            </a:r>
            <a:r>
              <a:rPr lang="es-CO" dirty="0">
                <a:solidFill>
                  <a:srgbClr val="FF0000"/>
                </a:solidFill>
              </a:rPr>
              <a:t>estar en casa con ella</a:t>
            </a:r>
            <a:r>
              <a:rPr lang="es-CO" dirty="0"/>
              <a:t>. </a:t>
            </a:r>
            <a:r>
              <a:rPr lang="es-CO" dirty="0">
                <a:solidFill>
                  <a:srgbClr val="FF0000"/>
                </a:solidFill>
              </a:rPr>
              <a:t>Estudie ella cómo le gustan a él sus comidas, sus ropas, su casa y obre conforme a lo que le </a:t>
            </a:r>
            <a:r>
              <a:rPr lang="es-CO" dirty="0" smtClean="0">
                <a:solidFill>
                  <a:srgbClr val="FF0000"/>
                </a:solidFill>
              </a:rPr>
              <a:t>agrada</a:t>
            </a:r>
            <a:r>
              <a:rPr lang="es-CO" dirty="0">
                <a:solidFill>
                  <a:srgbClr val="FF0000"/>
                </a:solidFill>
              </a:rPr>
              <a:t>, porque aun debido a estas pequeñeces surgen muchas agrias discusiones</a:t>
            </a:r>
            <a:r>
              <a:rPr lang="es-CO" dirty="0"/>
              <a:t>. Nunca debe permitir que su exceso de </a:t>
            </a:r>
            <a:r>
              <a:rPr lang="es-CO" dirty="0" smtClean="0"/>
              <a:t>confianza </a:t>
            </a:r>
            <a:r>
              <a:rPr lang="es-CO" dirty="0"/>
              <a:t>con él genere desdén. </a:t>
            </a:r>
            <a:endParaRPr lang="es-CO" dirty="0" smtClean="0"/>
          </a:p>
          <a:p>
            <a:pPr marL="400050" lvl="1" indent="0">
              <a:buNone/>
            </a:pPr>
            <a:r>
              <a:rPr lang="es-CO" dirty="0" smtClean="0"/>
              <a:t>El </a:t>
            </a:r>
            <a:r>
              <a:rPr lang="es-CO" dirty="0"/>
              <a:t>amor de él no debe hacerle olvidar sus deberes, sino aumentar sus esfuerzos. Su </a:t>
            </a:r>
            <a:r>
              <a:rPr lang="es-CO" dirty="0" smtClean="0"/>
              <a:t>cari-</a:t>
            </a:r>
            <a:r>
              <a:rPr lang="es-CO" dirty="0" err="1" smtClean="0"/>
              <a:t>ño</a:t>
            </a:r>
            <a:r>
              <a:rPr lang="es-CO" dirty="0" smtClean="0"/>
              <a:t> </a:t>
            </a:r>
            <a:r>
              <a:rPr lang="es-CO" dirty="0"/>
              <a:t>no debe disminuir su respeto por él. Es mejor obedecer a un hombre sabio que a uno necio. </a:t>
            </a:r>
            <a:r>
              <a:rPr lang="es-CO" dirty="0">
                <a:solidFill>
                  <a:srgbClr val="FF0000"/>
                </a:solidFill>
              </a:rPr>
              <a:t>La mayoría de los </a:t>
            </a:r>
            <a:r>
              <a:rPr lang="es-CO" dirty="0" smtClean="0">
                <a:solidFill>
                  <a:srgbClr val="FF0000"/>
                </a:solidFill>
              </a:rPr>
              <a:t>maridos </a:t>
            </a:r>
            <a:r>
              <a:rPr lang="es-CO" dirty="0">
                <a:solidFill>
                  <a:srgbClr val="FF0000"/>
                </a:solidFill>
              </a:rPr>
              <a:t>se reformarán si sus esposas los respetan adecuadamente</a:t>
            </a:r>
            <a:r>
              <a:rPr lang="es-CO" dirty="0"/>
              <a:t>. De la misma manera, la sabiduría y el afecto de él se </a:t>
            </a:r>
            <a:r>
              <a:rPr lang="es-CO" dirty="0" smtClean="0"/>
              <a:t>ganan </a:t>
            </a:r>
            <a:r>
              <a:rPr lang="es-CO" dirty="0"/>
              <a:t>el respeto de la esposa en la mayoría de los casos. </a:t>
            </a:r>
            <a:endParaRPr lang="es-CO" dirty="0" smtClean="0"/>
          </a:p>
          <a:p>
            <a:pPr marL="400050" lvl="1" indent="0">
              <a:buNone/>
            </a:pPr>
            <a:r>
              <a:rPr lang="es-CO" dirty="0" smtClean="0"/>
              <a:t>Algunos </a:t>
            </a:r>
            <a:r>
              <a:rPr lang="es-CO" dirty="0"/>
              <a:t>harán caso omiso a estos consejos con la excusa de que nadie puede ponerlos por obra, pero esto es una burla </a:t>
            </a:r>
            <a:r>
              <a:rPr lang="es-CO" dirty="0" smtClean="0"/>
              <a:t>a </a:t>
            </a:r>
            <a:r>
              <a:rPr lang="es-CO" dirty="0"/>
              <a:t>Dios. Él castigará a los tales. Si su venganza no le llega en esta vida, como sucede con frecuencia con los rebeldes, </a:t>
            </a:r>
            <a:r>
              <a:rPr lang="es-CO" dirty="0" smtClean="0"/>
              <a:t>entonces </a:t>
            </a:r>
            <a:r>
              <a:rPr lang="es-CO" dirty="0"/>
              <a:t>le llegará en la próxima. </a:t>
            </a:r>
            <a:r>
              <a:rPr lang="es-CO" dirty="0">
                <a:solidFill>
                  <a:srgbClr val="FF0000"/>
                </a:solidFill>
              </a:rPr>
              <a:t>El cristiano auténtico se caracteriza por un sometimiento fundamental al consejo </a:t>
            </a:r>
            <a:r>
              <a:rPr lang="es-CO" dirty="0" smtClean="0">
                <a:solidFill>
                  <a:srgbClr val="FF0000"/>
                </a:solidFill>
              </a:rPr>
              <a:t>bíblico</a:t>
            </a:r>
            <a:r>
              <a:rPr lang="es-CO" dirty="0">
                <a:solidFill>
                  <a:srgbClr val="FF0000"/>
                </a:solidFill>
              </a:rPr>
              <a:t>; sin estos, somos meros hipócritas. </a:t>
            </a:r>
          </a:p>
        </p:txBody>
      </p:sp>
    </p:spTree>
    <p:extLst>
      <p:ext uri="{BB962C8B-B14F-4D97-AF65-F5344CB8AC3E}">
        <p14:creationId xmlns:p14="http://schemas.microsoft.com/office/powerpoint/2010/main" val="12254442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accent3">
              <a:lumMod val="20000"/>
              <a:lumOff val="80000"/>
            </a:schemeClr>
          </a:solidFill>
          <a:scene3d>
            <a:camera prst="orthographicFront"/>
            <a:lightRig rig="threePt" dir="t"/>
          </a:scene3d>
          <a:sp3d>
            <a:bevelT/>
          </a:sp3d>
        </p:spPr>
        <p:txBody>
          <a:bodyPr>
            <a:normAutofit fontScale="85000" lnSpcReduction="10000"/>
          </a:bodyPr>
          <a:lstStyle/>
          <a:p>
            <a:pPr marL="0" indent="0">
              <a:buNone/>
            </a:pPr>
            <a:r>
              <a:rPr lang="es-CO" b="1" dirty="0"/>
              <a:t>CÓMO CUMPLIR ESTOS </a:t>
            </a:r>
            <a:r>
              <a:rPr lang="es-CO" b="1" dirty="0" smtClean="0"/>
              <a:t>DEBERES</a:t>
            </a:r>
            <a:r>
              <a:rPr lang="es-CO" dirty="0" smtClean="0"/>
              <a:t>.</a:t>
            </a:r>
            <a:endParaRPr lang="es-CO" dirty="0"/>
          </a:p>
          <a:p>
            <a:pPr marL="0" indent="0">
              <a:buNone/>
            </a:pPr>
            <a:r>
              <a:rPr lang="es-CO" sz="3800" b="1" dirty="0" smtClean="0">
                <a:solidFill>
                  <a:srgbClr val="FF0000"/>
                </a:solidFill>
              </a:rPr>
              <a:t>1. </a:t>
            </a:r>
            <a:r>
              <a:rPr lang="es-CO" b="1" u="sng" dirty="0" smtClean="0"/>
              <a:t>Manténganse </a:t>
            </a:r>
            <a:r>
              <a:rPr lang="es-CO" b="1" u="sng" dirty="0"/>
              <a:t>puros antes del matrimonio</a:t>
            </a:r>
            <a:r>
              <a:rPr lang="es-CO" dirty="0"/>
              <a:t>. Esto les ayudará más adelante a cumplir los deberes matrimoniales. Cada </a:t>
            </a:r>
            <a:r>
              <a:rPr lang="es-CO" dirty="0" smtClean="0"/>
              <a:t>uno </a:t>
            </a:r>
            <a:r>
              <a:rPr lang="es-CO" dirty="0"/>
              <a:t>debe “</a:t>
            </a:r>
            <a:r>
              <a:rPr lang="es-CO" dirty="0">
                <a:latin typeface="Agency FB" pitchFamily="34" charset="0"/>
              </a:rPr>
              <a:t>tener su vaso en santificación y honor</a:t>
            </a:r>
            <a:r>
              <a:rPr lang="es-CO" dirty="0"/>
              <a:t>” (</a:t>
            </a:r>
            <a:r>
              <a:rPr lang="es-CO" u="sng" dirty="0"/>
              <a:t>1 </a:t>
            </a:r>
            <a:r>
              <a:rPr lang="es-CO" u="sng" dirty="0" smtClean="0"/>
              <a:t>Tés. </a:t>
            </a:r>
            <a:r>
              <a:rPr lang="es-CO" u="sng" dirty="0"/>
              <a:t>4:4</a:t>
            </a:r>
            <a:r>
              <a:rPr lang="es-CO" dirty="0"/>
              <a:t>). </a:t>
            </a:r>
            <a:endParaRPr lang="es-CO" dirty="0" smtClean="0"/>
          </a:p>
          <a:p>
            <a:pPr marL="800100" lvl="2" indent="0">
              <a:buNone/>
            </a:pPr>
            <a:r>
              <a:rPr lang="es-CO" dirty="0" smtClean="0">
                <a:solidFill>
                  <a:srgbClr val="FF0000"/>
                </a:solidFill>
              </a:rPr>
              <a:t>El </a:t>
            </a:r>
            <a:r>
              <a:rPr lang="es-CO" dirty="0">
                <a:solidFill>
                  <a:srgbClr val="FF0000"/>
                </a:solidFill>
              </a:rPr>
              <a:t>fornicario antes de casarse sigue con su pecado dentro </a:t>
            </a:r>
            <a:r>
              <a:rPr lang="es-CO" dirty="0" smtClean="0">
                <a:solidFill>
                  <a:srgbClr val="FF0000"/>
                </a:solidFill>
              </a:rPr>
              <a:t>del </a:t>
            </a:r>
            <a:r>
              <a:rPr lang="es-CO" dirty="0">
                <a:solidFill>
                  <a:srgbClr val="FF0000"/>
                </a:solidFill>
              </a:rPr>
              <a:t>matrimonio. Cuídense de la primera aparición de la lascivia, y huyan de ella como de un veneno. Mantengan su </a:t>
            </a:r>
            <a:r>
              <a:rPr lang="es-CO" dirty="0" smtClean="0">
                <a:solidFill>
                  <a:srgbClr val="FF0000"/>
                </a:solidFill>
              </a:rPr>
              <a:t>corazón </a:t>
            </a:r>
            <a:r>
              <a:rPr lang="es-CO" dirty="0">
                <a:solidFill>
                  <a:srgbClr val="FF0000"/>
                </a:solidFill>
              </a:rPr>
              <a:t>lleno de las cosas de Dios y su cuerpo ocupado en el cumplimiento de sus obligaciones. </a:t>
            </a:r>
            <a:endParaRPr lang="es-CO" dirty="0" smtClean="0">
              <a:solidFill>
                <a:srgbClr val="FF0000"/>
              </a:solidFill>
            </a:endParaRPr>
          </a:p>
          <a:p>
            <a:pPr marL="800100" lvl="2" indent="0">
              <a:buNone/>
            </a:pPr>
            <a:r>
              <a:rPr lang="es-CO" dirty="0" smtClean="0">
                <a:solidFill>
                  <a:srgbClr val="FF0000"/>
                </a:solidFill>
              </a:rPr>
              <a:t>Los </a:t>
            </a:r>
            <a:r>
              <a:rPr lang="es-CO" dirty="0">
                <a:solidFill>
                  <a:srgbClr val="FF0000"/>
                </a:solidFill>
              </a:rPr>
              <a:t>más grandes </a:t>
            </a:r>
            <a:r>
              <a:rPr lang="es-CO" dirty="0" smtClean="0">
                <a:solidFill>
                  <a:srgbClr val="FF0000"/>
                </a:solidFill>
              </a:rPr>
              <a:t>incendios </a:t>
            </a:r>
            <a:r>
              <a:rPr lang="es-CO" dirty="0">
                <a:solidFill>
                  <a:srgbClr val="FF0000"/>
                </a:solidFill>
              </a:rPr>
              <a:t>comienzan con una chispa. El placer momentáneo que precede al tormento eterno es pura necedad. Si han </a:t>
            </a:r>
            <a:r>
              <a:rPr lang="es-CO" dirty="0" smtClean="0">
                <a:solidFill>
                  <a:srgbClr val="FF0000"/>
                </a:solidFill>
              </a:rPr>
              <a:t>pecado </a:t>
            </a:r>
            <a:r>
              <a:rPr lang="es-CO" dirty="0">
                <a:solidFill>
                  <a:srgbClr val="FF0000"/>
                </a:solidFill>
              </a:rPr>
              <a:t>ustedes de esta manera, limpien su corazón y sus manos con la sangre de Cristo por medio de la confesión a </a:t>
            </a:r>
            <a:r>
              <a:rPr lang="es-CO" dirty="0" smtClean="0">
                <a:solidFill>
                  <a:srgbClr val="FF0000"/>
                </a:solidFill>
              </a:rPr>
              <a:t>Dios</a:t>
            </a:r>
            <a:r>
              <a:rPr lang="es-CO" dirty="0">
                <a:solidFill>
                  <a:srgbClr val="FF0000"/>
                </a:solidFill>
              </a:rPr>
              <a:t>, con ayuno y oración, pidiéndole perdón y fortaleza contra tentaciones futuras. </a:t>
            </a:r>
            <a:endParaRPr lang="es-CO" dirty="0" smtClean="0">
              <a:solidFill>
                <a:srgbClr val="FF0000"/>
              </a:solidFill>
            </a:endParaRPr>
          </a:p>
          <a:p>
            <a:pPr marL="800100" lvl="2" indent="0">
              <a:buNone/>
            </a:pPr>
            <a:r>
              <a:rPr lang="es-CO" dirty="0" smtClean="0"/>
              <a:t>Gusten </a:t>
            </a:r>
            <a:r>
              <a:rPr lang="es-CO" dirty="0"/>
              <a:t>de las delicias más espléndidas del favor y las promesas de Dios, el perdón del pecado y la seguridad de vida e inmortalidad. Una vez que </a:t>
            </a:r>
            <a:r>
              <a:rPr lang="es-CO" dirty="0" smtClean="0"/>
              <a:t>hayan </a:t>
            </a:r>
            <a:r>
              <a:rPr lang="es-CO" dirty="0"/>
              <a:t>bebido de la fuente pura, nunca volverán a preferir las aguas del arroyuelo turbio. </a:t>
            </a:r>
          </a:p>
          <a:p>
            <a:pPr marL="800100" lvl="2" indent="0">
              <a:buNone/>
            </a:pPr>
            <a:endParaRPr lang="es-CO" dirty="0"/>
          </a:p>
        </p:txBody>
      </p:sp>
    </p:spTree>
    <p:extLst>
      <p:ext uri="{BB962C8B-B14F-4D97-AF65-F5344CB8AC3E}">
        <p14:creationId xmlns:p14="http://schemas.microsoft.com/office/powerpoint/2010/main" val="366314522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76664"/>
          </a:xfrm>
          <a:solidFill>
            <a:schemeClr val="accent3">
              <a:lumMod val="20000"/>
              <a:lumOff val="80000"/>
            </a:schemeClr>
          </a:solidFill>
          <a:scene3d>
            <a:camera prst="orthographicFront"/>
            <a:lightRig rig="threePt" dir="t"/>
          </a:scene3d>
          <a:sp3d>
            <a:bevelT w="165100" prst="coolSlant"/>
          </a:sp3d>
        </p:spPr>
        <p:txBody>
          <a:bodyPr>
            <a:normAutofit fontScale="70000" lnSpcReduction="20000"/>
          </a:bodyPr>
          <a:lstStyle/>
          <a:p>
            <a:pPr marL="400050" lvl="1" indent="0">
              <a:buNone/>
            </a:pPr>
            <a:r>
              <a:rPr lang="es-CO" sz="3400" b="1" dirty="0">
                <a:solidFill>
                  <a:srgbClr val="FF0000"/>
                </a:solidFill>
              </a:rPr>
              <a:t>2. </a:t>
            </a:r>
            <a:r>
              <a:rPr lang="es-CO" b="1" u="sng" dirty="0"/>
              <a:t>Elijan con cuidado a su cónyuge.</a:t>
            </a:r>
            <a:r>
              <a:rPr lang="es-CO" dirty="0"/>
              <a:t> Ahora que saben lo difícil que es el matrimonio piadoso, deben orar que el Señor les </a:t>
            </a:r>
            <a:r>
              <a:rPr lang="es-CO" dirty="0" smtClean="0"/>
              <a:t>guíe </a:t>
            </a:r>
            <a:r>
              <a:rPr lang="es-CO" dirty="0"/>
              <a:t>a dar ese paso. </a:t>
            </a:r>
            <a:r>
              <a:rPr lang="es-CO" dirty="0">
                <a:solidFill>
                  <a:srgbClr val="FF0000"/>
                </a:solidFill>
              </a:rPr>
              <a:t>No amen primero, y consideren después.</a:t>
            </a:r>
            <a:r>
              <a:rPr lang="es-CO" dirty="0"/>
              <a:t> </a:t>
            </a:r>
            <a:r>
              <a:rPr lang="es-CO" dirty="0">
                <a:solidFill>
                  <a:srgbClr val="FF0000"/>
                </a:solidFill>
              </a:rPr>
              <a:t>Primero consideren, y después amen</a:t>
            </a:r>
            <a:r>
              <a:rPr lang="es-CO" dirty="0"/>
              <a:t>. El alma del otro sea </a:t>
            </a:r>
            <a:r>
              <a:rPr lang="es-CO" dirty="0" smtClean="0"/>
              <a:t>su </a:t>
            </a:r>
            <a:r>
              <a:rPr lang="es-CO" dirty="0"/>
              <a:t>principal preocupación, no su apariencia o dinero. ¿</a:t>
            </a:r>
            <a:r>
              <a:rPr lang="es-CO" u="sng" dirty="0"/>
              <a:t>Por qué cargar con una cruz perpetua por una ganancia o un </a:t>
            </a:r>
            <a:r>
              <a:rPr lang="es-CO" u="sng" dirty="0" smtClean="0"/>
              <a:t>placer </a:t>
            </a:r>
            <a:r>
              <a:rPr lang="es-CO" u="sng" dirty="0"/>
              <a:t>pasajero</a:t>
            </a:r>
            <a:r>
              <a:rPr lang="es-CO" dirty="0"/>
              <a:t>? </a:t>
            </a:r>
            <a:r>
              <a:rPr lang="es-CO" b="1" dirty="0">
                <a:solidFill>
                  <a:srgbClr val="FF0000"/>
                </a:solidFill>
              </a:rPr>
              <a:t>Cásense sólo con un cristiano, cuanto más piadoso, mejor</a:t>
            </a:r>
            <a:r>
              <a:rPr lang="es-CO" dirty="0"/>
              <a:t>. Consideren también su personalidad. </a:t>
            </a:r>
            <a:r>
              <a:rPr lang="es-CO" dirty="0" smtClean="0">
                <a:solidFill>
                  <a:srgbClr val="FF0000"/>
                </a:solidFill>
              </a:rPr>
              <a:t>Hablen </a:t>
            </a:r>
            <a:r>
              <a:rPr lang="es-CO" dirty="0">
                <a:solidFill>
                  <a:srgbClr val="FF0000"/>
                </a:solidFill>
              </a:rPr>
              <a:t>honestamente el uno con el otro sobre sus propias faltas y problemas antes de contraer matrimonio</a:t>
            </a:r>
            <a:r>
              <a:rPr lang="es-CO" dirty="0"/>
              <a:t>. Si alguien </a:t>
            </a:r>
            <a:r>
              <a:rPr lang="es-CO" dirty="0" smtClean="0"/>
              <a:t>les </a:t>
            </a:r>
            <a:r>
              <a:rPr lang="es-CO" dirty="0"/>
              <a:t>vendiera un animal enfermo pretendiendo que era sano, se sentirían defraudados. ¡Cuánto peor es cuando alguien </a:t>
            </a:r>
            <a:r>
              <a:rPr lang="es-CO" dirty="0" smtClean="0"/>
              <a:t>pretende </a:t>
            </a:r>
            <a:r>
              <a:rPr lang="es-CO" dirty="0"/>
              <a:t>ser mejor de lo que realmente es para asegurar su matrimonio al que dicen amar! </a:t>
            </a:r>
            <a:endParaRPr lang="es-CO" dirty="0" smtClean="0"/>
          </a:p>
          <a:p>
            <a:pPr marL="400050" lvl="1" indent="0">
              <a:buNone/>
            </a:pPr>
            <a:endParaRPr lang="es-CO" dirty="0"/>
          </a:p>
          <a:p>
            <a:pPr marL="400050" lvl="1" indent="0">
              <a:buNone/>
            </a:pPr>
            <a:r>
              <a:rPr lang="es-CO" sz="3400" b="1" dirty="0" smtClean="0">
                <a:solidFill>
                  <a:srgbClr val="FF0000"/>
                </a:solidFill>
              </a:rPr>
              <a:t>3</a:t>
            </a:r>
            <a:r>
              <a:rPr lang="es-CO" dirty="0"/>
              <a:t>. </a:t>
            </a:r>
            <a:r>
              <a:rPr lang="es-CO" b="1" u="sng" dirty="0"/>
              <a:t>Estudien los deberes matrimoniales bíblicos antes de tenerlos</a:t>
            </a:r>
            <a:r>
              <a:rPr lang="es-CO" dirty="0"/>
              <a:t>. Ser un cónyuge piadoso es un reto tan grande que tienen </a:t>
            </a:r>
            <a:r>
              <a:rPr lang="es-CO" dirty="0" smtClean="0"/>
              <a:t>que </a:t>
            </a:r>
            <a:r>
              <a:rPr lang="es-CO" dirty="0"/>
              <a:t>prepararse bien con anterioridad. ¡Con razón tantos matrimonios fracasan! </a:t>
            </a:r>
            <a:r>
              <a:rPr lang="es-CO" dirty="0">
                <a:solidFill>
                  <a:srgbClr val="FF0000"/>
                </a:solidFill>
              </a:rPr>
              <a:t>Sucede con demasiada frecuencia que el </a:t>
            </a:r>
            <a:r>
              <a:rPr lang="es-CO" dirty="0" smtClean="0">
                <a:solidFill>
                  <a:srgbClr val="FF0000"/>
                </a:solidFill>
              </a:rPr>
              <a:t>esposo </a:t>
            </a:r>
            <a:r>
              <a:rPr lang="es-CO" dirty="0">
                <a:solidFill>
                  <a:srgbClr val="FF0000"/>
                </a:solidFill>
              </a:rPr>
              <a:t>no sabe cómo gobernar, la esposa no sabe cómo obedecer</a:t>
            </a:r>
            <a:r>
              <a:rPr lang="es-CO" dirty="0"/>
              <a:t>. Ambos son ignorantes, engreídos e infelices. Por lo </a:t>
            </a:r>
            <a:r>
              <a:rPr lang="es-CO" dirty="0" smtClean="0"/>
              <a:t>tanto</a:t>
            </a:r>
            <a:r>
              <a:rPr lang="es-CO" dirty="0"/>
              <a:t>, los padres deben enseñar a sus hijos acerca de los deberes del matrimonio. En caso contrario, las familias que </a:t>
            </a:r>
            <a:r>
              <a:rPr lang="es-CO" dirty="0" smtClean="0"/>
              <a:t>deberían </a:t>
            </a:r>
            <a:r>
              <a:rPr lang="es-CO" dirty="0"/>
              <a:t>ser el semillero de la iglesia se convierten en caldo de cultivo del desorden y la inmoralidad. </a:t>
            </a:r>
            <a:r>
              <a:rPr lang="es-CO" dirty="0">
                <a:solidFill>
                  <a:srgbClr val="FF0000"/>
                </a:solidFill>
              </a:rPr>
              <a:t>Lean no sólo las </a:t>
            </a:r>
            <a:r>
              <a:rPr lang="es-CO" dirty="0" smtClean="0">
                <a:solidFill>
                  <a:srgbClr val="FF0000"/>
                </a:solidFill>
              </a:rPr>
              <a:t>Escrituras</a:t>
            </a:r>
            <a:r>
              <a:rPr lang="es-CO" dirty="0">
                <a:solidFill>
                  <a:srgbClr val="FF0000"/>
                </a:solidFill>
              </a:rPr>
              <a:t>, sino también libros buenos sobre el tema</a:t>
            </a:r>
            <a:r>
              <a:rPr lang="es-CO" dirty="0"/>
              <a:t>. [El lector moderno tiene muchas opciones en este aspecto.] </a:t>
            </a:r>
          </a:p>
          <a:p>
            <a:endParaRPr lang="es-CO" dirty="0"/>
          </a:p>
        </p:txBody>
      </p:sp>
    </p:spTree>
    <p:extLst>
      <p:ext uri="{BB962C8B-B14F-4D97-AF65-F5344CB8AC3E}">
        <p14:creationId xmlns:p14="http://schemas.microsoft.com/office/powerpoint/2010/main" val="42253366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accent4">
              <a:lumMod val="40000"/>
              <a:lumOff val="60000"/>
            </a:schemeClr>
          </a:solidFill>
          <a:scene3d>
            <a:camera prst="orthographicFront"/>
            <a:lightRig rig="threePt" dir="t"/>
          </a:scene3d>
          <a:sp3d>
            <a:bevelT prst="slope"/>
          </a:sp3d>
        </p:spPr>
        <p:txBody>
          <a:bodyPr>
            <a:normAutofit fontScale="77500" lnSpcReduction="20000"/>
          </a:bodyPr>
          <a:lstStyle/>
          <a:p>
            <a:pPr marL="0" indent="0">
              <a:buNone/>
            </a:pPr>
            <a:r>
              <a:rPr lang="es-CO" sz="3600" b="1" dirty="0">
                <a:solidFill>
                  <a:srgbClr val="FF0000"/>
                </a:solidFill>
              </a:rPr>
              <a:t>4</a:t>
            </a:r>
            <a:r>
              <a:rPr lang="es-CO" dirty="0"/>
              <a:t>. </a:t>
            </a:r>
            <a:r>
              <a:rPr lang="es-CO" b="1" u="sng" dirty="0"/>
              <a:t>Resuelvan obedecer a Dios sin reservas</a:t>
            </a:r>
            <a:r>
              <a:rPr lang="es-CO" dirty="0"/>
              <a:t>. Hasta no haber nacido de nuevo y haber sido santificados en su corazón, no </a:t>
            </a:r>
            <a:r>
              <a:rPr lang="es-CO" dirty="0" smtClean="0"/>
              <a:t>pueden </a:t>
            </a:r>
            <a:r>
              <a:rPr lang="es-CO" dirty="0"/>
              <a:t>agradar a Dios ni ser una bendición total para su cónyuge. El marido que realmente teme a Dios no puede </a:t>
            </a:r>
            <a:r>
              <a:rPr lang="es-CO" dirty="0" smtClean="0"/>
              <a:t>guardarle </a:t>
            </a:r>
            <a:r>
              <a:rPr lang="es-CO" dirty="0"/>
              <a:t>rencor a su esposa. Una Biblia colocada entre ustedes eliminará muchas diferencias, confortará en medio de </a:t>
            </a:r>
            <a:r>
              <a:rPr lang="es-CO" dirty="0" smtClean="0"/>
              <a:t>dificultades </a:t>
            </a:r>
            <a:r>
              <a:rPr lang="es-CO" dirty="0"/>
              <a:t>y les guiará en muchas circunstancias confusas. </a:t>
            </a:r>
            <a:endParaRPr lang="es-CO" dirty="0" smtClean="0"/>
          </a:p>
          <a:p>
            <a:pPr marL="0" indent="0">
              <a:buNone/>
            </a:pPr>
            <a:r>
              <a:rPr lang="es-CO" dirty="0" smtClean="0"/>
              <a:t>Recuerden </a:t>
            </a:r>
            <a:r>
              <a:rPr lang="es-CO" dirty="0"/>
              <a:t>que la razón de los mandatos de Dios es la más </a:t>
            </a:r>
            <a:r>
              <a:rPr lang="es-CO" dirty="0" smtClean="0"/>
              <a:t>elevada </a:t>
            </a:r>
            <a:r>
              <a:rPr lang="es-CO" dirty="0"/>
              <a:t>de manera que la obediencia es la mayor dulzura. Guarden la Regla de Oro en su </a:t>
            </a:r>
            <a:r>
              <a:rPr lang="es-CO" dirty="0" smtClean="0"/>
              <a:t>matrimonio, (</a:t>
            </a:r>
            <a:r>
              <a:rPr lang="es-CO" u="sng" dirty="0" smtClean="0"/>
              <a:t>ver Mat.7:12</a:t>
            </a:r>
            <a:r>
              <a:rPr lang="es-CO" dirty="0" smtClean="0"/>
              <a:t>). Ser </a:t>
            </a:r>
            <a:r>
              <a:rPr lang="es-CO" dirty="0"/>
              <a:t>justos y </a:t>
            </a:r>
            <a:r>
              <a:rPr lang="es-CO" dirty="0" smtClean="0"/>
              <a:t>rectos </a:t>
            </a:r>
            <a:r>
              <a:rPr lang="es-CO" dirty="0"/>
              <a:t>fuera de casa no excusa la maldad en casa. Cuando ambos se enfocan en sus propios deberes, serán bendecidos. </a:t>
            </a:r>
          </a:p>
          <a:p>
            <a:pPr marL="0" indent="0">
              <a:buNone/>
            </a:pPr>
            <a:r>
              <a:rPr lang="es-CO" sz="3600" b="1" dirty="0" smtClean="0">
                <a:solidFill>
                  <a:srgbClr val="FF0000"/>
                </a:solidFill>
              </a:rPr>
              <a:t>5</a:t>
            </a:r>
            <a:r>
              <a:rPr lang="es-CO" dirty="0"/>
              <a:t>. </a:t>
            </a:r>
            <a:r>
              <a:rPr lang="es-CO" b="1" u="sng" dirty="0"/>
              <a:t>Obtengan y mantengan un afecto auténtico para con su cónyuge</a:t>
            </a:r>
            <a:r>
              <a:rPr lang="es-CO" dirty="0"/>
              <a:t>. No den lugar a los celos. No escuchen a los </a:t>
            </a:r>
            <a:r>
              <a:rPr lang="es-CO" dirty="0" smtClean="0"/>
              <a:t>murmuradores </a:t>
            </a:r>
            <a:r>
              <a:rPr lang="es-CO" dirty="0"/>
              <a:t>ni a los chismosos. Con frecuencia, los celos se desarrollan donde faltaba un afecto sincero desde el </a:t>
            </a:r>
            <a:r>
              <a:rPr lang="es-CO" dirty="0" smtClean="0"/>
              <a:t>principio</a:t>
            </a:r>
            <a:r>
              <a:rPr lang="es-CO" dirty="0"/>
              <a:t>. </a:t>
            </a:r>
          </a:p>
          <a:p>
            <a:pPr marL="0" indent="0">
              <a:buNone/>
            </a:pPr>
            <a:r>
              <a:rPr lang="es-CO" sz="3600" b="1" dirty="0" smtClean="0">
                <a:solidFill>
                  <a:srgbClr val="FF0000"/>
                </a:solidFill>
              </a:rPr>
              <a:t>6</a:t>
            </a:r>
            <a:r>
              <a:rPr lang="es-CO" dirty="0"/>
              <a:t>. </a:t>
            </a:r>
            <a:r>
              <a:rPr lang="es-CO" b="1" u="sng" dirty="0"/>
              <a:t>Oren pidiendo </a:t>
            </a:r>
            <a:r>
              <a:rPr lang="es-CO" b="1" u="sng" dirty="0" smtClean="0"/>
              <a:t>orientación espiritual.</a:t>
            </a:r>
            <a:endParaRPr lang="es-CO" b="1" u="sng" dirty="0"/>
          </a:p>
          <a:p>
            <a:endParaRPr lang="es-CO" dirty="0"/>
          </a:p>
        </p:txBody>
      </p:sp>
    </p:spTree>
    <p:extLst>
      <p:ext uri="{BB962C8B-B14F-4D97-AF65-F5344CB8AC3E}">
        <p14:creationId xmlns:p14="http://schemas.microsoft.com/office/powerpoint/2010/main" val="65055731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accent2">
              <a:lumMod val="20000"/>
              <a:lumOff val="80000"/>
            </a:schemeClr>
          </a:solidFill>
          <a:scene3d>
            <a:camera prst="orthographicFront"/>
            <a:lightRig rig="threePt" dir="t"/>
          </a:scene3d>
          <a:sp3d>
            <a:bevelT w="114300" prst="hardEdge"/>
          </a:sp3d>
        </p:spPr>
        <p:txBody>
          <a:bodyPr>
            <a:normAutofit fontScale="62500" lnSpcReduction="20000"/>
          </a:bodyPr>
          <a:lstStyle/>
          <a:p>
            <a:pPr marL="0" indent="0">
              <a:buNone/>
            </a:pPr>
            <a:r>
              <a:rPr lang="es-CO" sz="3800" b="1" dirty="0" smtClean="0"/>
              <a:t>A</a:t>
            </a:r>
            <a:r>
              <a:rPr lang="es-CO" sz="3800" dirty="0"/>
              <a:t>. </a:t>
            </a:r>
            <a:r>
              <a:rPr lang="es-CO" sz="3800" b="1" u="sng" dirty="0"/>
              <a:t>Sabiduría</a:t>
            </a:r>
            <a:r>
              <a:rPr lang="es-CO" dirty="0"/>
              <a:t>. La falta de sabiduría causa muchos problemas en el matrimonio. Necesitamos mucha sabiduría para </a:t>
            </a:r>
            <a:r>
              <a:rPr lang="es-CO" dirty="0" smtClean="0"/>
              <a:t>gobernar </a:t>
            </a:r>
            <a:r>
              <a:rPr lang="es-CO" dirty="0"/>
              <a:t>como maridos y para someternos como esposas. </a:t>
            </a:r>
          </a:p>
          <a:p>
            <a:pPr marL="0" indent="0">
              <a:buNone/>
            </a:pPr>
            <a:endParaRPr lang="es-CO" sz="3400" b="1" dirty="0" smtClean="0"/>
          </a:p>
          <a:p>
            <a:pPr marL="0" indent="0">
              <a:buNone/>
            </a:pPr>
            <a:r>
              <a:rPr lang="es-CO" sz="3800" b="1" dirty="0" smtClean="0"/>
              <a:t>B</a:t>
            </a:r>
            <a:r>
              <a:rPr lang="es-CO" sz="3800" dirty="0"/>
              <a:t>. </a:t>
            </a:r>
            <a:r>
              <a:rPr lang="es-CO" sz="3800" b="1" u="sng" dirty="0"/>
              <a:t>Humildad</a:t>
            </a:r>
            <a:r>
              <a:rPr lang="es-CO" b="1" u="sng" dirty="0"/>
              <a:t>.</a:t>
            </a:r>
            <a:r>
              <a:rPr lang="es-CO" dirty="0"/>
              <a:t> Esto impide que el marido se convierta en un tirano y que la esposa no se sujete de buena voluntad a su </a:t>
            </a:r>
            <a:r>
              <a:rPr lang="es-CO" dirty="0" smtClean="0"/>
              <a:t>marido</a:t>
            </a:r>
            <a:r>
              <a:rPr lang="es-CO" dirty="0"/>
              <a:t>. “</a:t>
            </a:r>
            <a:r>
              <a:rPr lang="es-CO" dirty="0">
                <a:latin typeface="Agency FB" pitchFamily="34" charset="0"/>
              </a:rPr>
              <a:t>La soberbia parirá contienda</a:t>
            </a:r>
            <a:r>
              <a:rPr lang="es-CO" dirty="0"/>
              <a:t>” </a:t>
            </a:r>
            <a:r>
              <a:rPr lang="es-CO" dirty="0" smtClean="0"/>
              <a:t>dice (</a:t>
            </a:r>
            <a:r>
              <a:rPr lang="es-CO" u="sng" dirty="0" smtClean="0"/>
              <a:t>Prov</a:t>
            </a:r>
            <a:r>
              <a:rPr lang="es-CO" u="sng" dirty="0"/>
              <a:t>. 13:10</a:t>
            </a:r>
            <a:r>
              <a:rPr lang="es-CO" dirty="0"/>
              <a:t>). </a:t>
            </a:r>
            <a:r>
              <a:rPr lang="es-CO" dirty="0">
                <a:solidFill>
                  <a:srgbClr val="FF0000"/>
                </a:solidFill>
              </a:rPr>
              <a:t>El orgulloso no puede llevarse bien ni siquiera con un ángel</a:t>
            </a:r>
            <a:r>
              <a:rPr lang="es-CO" dirty="0"/>
              <a:t>; </a:t>
            </a:r>
            <a:r>
              <a:rPr lang="es-CO" dirty="0">
                <a:solidFill>
                  <a:srgbClr val="FF0000"/>
                </a:solidFill>
              </a:rPr>
              <a:t>el </a:t>
            </a:r>
            <a:r>
              <a:rPr lang="es-CO" dirty="0" smtClean="0">
                <a:solidFill>
                  <a:srgbClr val="FF0000"/>
                </a:solidFill>
              </a:rPr>
              <a:t>humilde </a:t>
            </a:r>
            <a:r>
              <a:rPr lang="es-CO" dirty="0">
                <a:solidFill>
                  <a:srgbClr val="FF0000"/>
                </a:solidFill>
              </a:rPr>
              <a:t>se lleva bien con cualquiera</a:t>
            </a:r>
            <a:r>
              <a:rPr lang="es-CO" dirty="0"/>
              <a:t>. La humildad también promueve contentamiento. El marido y la esposa humildes </a:t>
            </a:r>
            <a:r>
              <a:rPr lang="es-CO" dirty="0" smtClean="0"/>
              <a:t>dirán</a:t>
            </a:r>
            <a:r>
              <a:rPr lang="es-CO" dirty="0"/>
              <a:t>: “</a:t>
            </a:r>
            <a:r>
              <a:rPr lang="es-CO" dirty="0">
                <a:latin typeface="Agency FB" pitchFamily="34" charset="0"/>
              </a:rPr>
              <a:t>Mi cónyuge es demasiado bueno para un pecador como yo. No me merezco una pareja tan maravillosa. Esa fue </a:t>
            </a:r>
            <a:r>
              <a:rPr lang="es-CO" dirty="0" smtClean="0">
                <a:latin typeface="Agency FB" pitchFamily="34" charset="0"/>
              </a:rPr>
              <a:t>una </a:t>
            </a:r>
            <a:r>
              <a:rPr lang="es-CO" dirty="0">
                <a:latin typeface="Agency FB" pitchFamily="34" charset="0"/>
              </a:rPr>
              <a:t>dura reprensión, pero no fue nada en comparación con el infierno, que es lo que me merezco</a:t>
            </a:r>
            <a:r>
              <a:rPr lang="es-CO" dirty="0"/>
              <a:t>.” La compañía de las </a:t>
            </a:r>
            <a:r>
              <a:rPr lang="es-CO" dirty="0" smtClean="0"/>
              <a:t>personas </a:t>
            </a:r>
            <a:r>
              <a:rPr lang="es-CO" dirty="0"/>
              <a:t>realmente humildes es agradable. </a:t>
            </a:r>
          </a:p>
          <a:p>
            <a:pPr marL="0" indent="0">
              <a:buNone/>
            </a:pPr>
            <a:endParaRPr lang="es-CO" sz="3400" b="1" dirty="0" smtClean="0"/>
          </a:p>
          <a:p>
            <a:pPr marL="0" indent="0">
              <a:buNone/>
            </a:pPr>
            <a:r>
              <a:rPr lang="es-CO" sz="3800" b="1" dirty="0" smtClean="0"/>
              <a:t>C</a:t>
            </a:r>
            <a:r>
              <a:rPr lang="es-CO" sz="3800" dirty="0"/>
              <a:t>. </a:t>
            </a:r>
            <a:r>
              <a:rPr lang="es-CO" sz="3800" b="1" u="sng" dirty="0"/>
              <a:t>Rectitud</a:t>
            </a:r>
            <a:r>
              <a:rPr lang="es-CO" dirty="0"/>
              <a:t>. Se necesita un corazón recto </a:t>
            </a:r>
            <a:r>
              <a:rPr lang="es-CO" dirty="0" smtClean="0"/>
              <a:t>y la presencia del E, Santo, para </a:t>
            </a:r>
            <a:r>
              <a:rPr lang="es-CO" dirty="0"/>
              <a:t>guardar estos mandamientos de </a:t>
            </a:r>
            <a:r>
              <a:rPr lang="es-CO" dirty="0" smtClean="0"/>
              <a:t>Dios (</a:t>
            </a:r>
            <a:r>
              <a:rPr lang="es-CO" u="sng" dirty="0" smtClean="0"/>
              <a:t>Ver Eze.36:27</a:t>
            </a:r>
            <a:r>
              <a:rPr lang="es-CO" dirty="0" smtClean="0"/>
              <a:t>). El </a:t>
            </a:r>
            <a:r>
              <a:rPr lang="es-CO" dirty="0"/>
              <a:t>corazón escogerá el camino </a:t>
            </a:r>
            <a:r>
              <a:rPr lang="es-CO" dirty="0" smtClean="0"/>
              <a:t>más </a:t>
            </a:r>
            <a:r>
              <a:rPr lang="es-CO" dirty="0"/>
              <a:t>seguro, aunque sea el más difícil. Sufrirá el peor agravio más bien que causar el más pequeño. Se guardará contra </a:t>
            </a:r>
            <a:r>
              <a:rPr lang="es-CO" dirty="0" smtClean="0"/>
              <a:t>los </a:t>
            </a:r>
            <a:r>
              <a:rPr lang="es-CO" dirty="0"/>
              <a:t>inicios del pecado, que en el matrimonio producen las peores dificultades. </a:t>
            </a:r>
            <a:endParaRPr lang="es-CO" dirty="0" smtClean="0"/>
          </a:p>
          <a:p>
            <a:pPr marL="0" indent="0">
              <a:buNone/>
            </a:pPr>
            <a:endParaRPr lang="es-CO" dirty="0" smtClean="0"/>
          </a:p>
          <a:p>
            <a:pPr marL="0" indent="0">
              <a:buNone/>
            </a:pPr>
            <a:r>
              <a:rPr lang="es-CO" dirty="0" smtClean="0"/>
              <a:t>El </a:t>
            </a:r>
            <a:r>
              <a:rPr lang="es-CO" dirty="0"/>
              <a:t>esposo y la esposa rectos se esforzarán </a:t>
            </a:r>
            <a:r>
              <a:rPr lang="es-CO" dirty="0" smtClean="0"/>
              <a:t>por </a:t>
            </a:r>
            <a:r>
              <a:rPr lang="es-CO" dirty="0"/>
              <a:t>cumplir cada uno su propio deber, y serán los más estrictos con sus propios fracasos. </a:t>
            </a:r>
          </a:p>
        </p:txBody>
      </p:sp>
    </p:spTree>
    <p:extLst>
      <p:ext uri="{BB962C8B-B14F-4D97-AF65-F5344CB8AC3E}">
        <p14:creationId xmlns:p14="http://schemas.microsoft.com/office/powerpoint/2010/main" val="319983088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barn(inVertical)">
                                      <p:cBhvr>
                                        <p:cTn id="12" dur="500"/>
                                        <p:tgtEl>
                                          <p:spTgt spid="3">
                                            <p:txEl>
                                              <p:pRg st="4" end="4"/>
                                            </p:txEl>
                                          </p:spTgt>
                                        </p:tgtEl>
                                      </p:cBhvr>
                                    </p:animEffect>
                                  </p:childTnLst>
                                </p:cTn>
                              </p:par>
                              <p:par>
                                <p:cTn id="13" presetID="16" presetClass="entr" presetSubtype="21" fill="hold" nodeType="with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Effect transition="in" filter="barn(inVertical)">
                                      <p:cBhvr>
                                        <p:cTn id="15"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347048" cy="1143000"/>
          </a:xfrm>
          <a:solidFill>
            <a:schemeClr val="bg2">
              <a:lumMod val="75000"/>
            </a:schemeClr>
          </a:solidFill>
          <a:effectLst>
            <a:glow rad="139700">
              <a:schemeClr val="accent2">
                <a:satMod val="175000"/>
                <a:alpha val="40000"/>
              </a:schemeClr>
            </a:glow>
          </a:effectLst>
          <a:scene3d>
            <a:camera prst="orthographicFront"/>
            <a:lightRig rig="threePt" dir="t"/>
          </a:scene3d>
          <a:sp3d>
            <a:bevelT prst="relaxedInset"/>
          </a:sp3d>
        </p:spPr>
        <p:txBody>
          <a:bodyPr>
            <a:normAutofit/>
          </a:bodyPr>
          <a:lstStyle/>
          <a:p>
            <a:r>
              <a:rPr lang="es-CO" sz="5400" b="1" i="1" dirty="0">
                <a:effectLst>
                  <a:outerShdw blurRad="38100" dist="38100" dir="2700000" algn="tl">
                    <a:srgbClr val="000000">
                      <a:alpha val="43137"/>
                    </a:srgbClr>
                  </a:outerShdw>
                </a:effectLst>
              </a:rPr>
              <a:t>DEBERES FAMILIARES</a:t>
            </a:r>
          </a:p>
        </p:txBody>
      </p:sp>
      <p:sp>
        <p:nvSpPr>
          <p:cNvPr id="3" name="2 Marcador de contenido"/>
          <p:cNvSpPr>
            <a:spLocks noGrp="1"/>
          </p:cNvSpPr>
          <p:nvPr>
            <p:ph idx="1"/>
          </p:nvPr>
        </p:nvSpPr>
        <p:spPr>
          <a:xfrm>
            <a:off x="457200" y="1600200"/>
            <a:ext cx="8229600" cy="4853136"/>
          </a:xfrm>
          <a:solidFill>
            <a:schemeClr val="accent4">
              <a:lumMod val="40000"/>
              <a:lumOff val="60000"/>
            </a:schemeClr>
          </a:solidFill>
          <a:scene3d>
            <a:camera prst="orthographicFront"/>
            <a:lightRig rig="threePt" dir="t"/>
          </a:scene3d>
          <a:sp3d>
            <a:bevelT prst="relaxedInset"/>
          </a:sp3d>
        </p:spPr>
        <p:txBody>
          <a:bodyPr>
            <a:normAutofit fontScale="70000" lnSpcReduction="20000"/>
          </a:bodyPr>
          <a:lstStyle/>
          <a:p>
            <a:pPr marL="0" indent="0">
              <a:buNone/>
            </a:pPr>
            <a:r>
              <a:rPr lang="es-CO" sz="4000" b="1" u="sng" dirty="0"/>
              <a:t>EL DEBER DEL PADRE HACIA LA FAMILIA EN GENERAL. </a:t>
            </a:r>
          </a:p>
          <a:p>
            <a:pPr marL="400050" lvl="1" indent="0">
              <a:buNone/>
            </a:pPr>
            <a:r>
              <a:rPr lang="es-CO" dirty="0"/>
              <a:t>El que es cabeza de una familia tiene, bajo esa relación, una obra que realizar para Dios: gobernar correctamente </a:t>
            </a:r>
            <a:r>
              <a:rPr lang="es-CO" dirty="0" smtClean="0"/>
              <a:t>a </a:t>
            </a:r>
            <a:r>
              <a:rPr lang="es-CO" dirty="0"/>
              <a:t>su propia familia. Y su obra es doble. </a:t>
            </a:r>
            <a:r>
              <a:rPr lang="es-CO" u="sng" dirty="0"/>
              <a:t>Primero</a:t>
            </a:r>
            <a:r>
              <a:rPr lang="es-CO" dirty="0"/>
              <a:t>, tocante a su estado espiritual. </a:t>
            </a:r>
            <a:r>
              <a:rPr lang="es-CO" u="sng" dirty="0"/>
              <a:t>Segundo</a:t>
            </a:r>
            <a:r>
              <a:rPr lang="es-CO" dirty="0"/>
              <a:t>, tocante a su estado exterior. </a:t>
            </a:r>
          </a:p>
          <a:p>
            <a:pPr marL="400050" lvl="1" indent="0">
              <a:buNone/>
            </a:pPr>
            <a:r>
              <a:rPr lang="es-CO" sz="3400" b="1" dirty="0" smtClean="0"/>
              <a:t>Primero</a:t>
            </a:r>
            <a:r>
              <a:rPr lang="es-CO" dirty="0"/>
              <a:t>, </a:t>
            </a:r>
            <a:r>
              <a:rPr lang="es-CO" b="1" dirty="0">
                <a:solidFill>
                  <a:srgbClr val="FF0000"/>
                </a:solidFill>
              </a:rPr>
              <a:t>tocante al estado espiritual de su familia, ha de ser muy diligente y circunspecto, haciendo lo máximo para </a:t>
            </a:r>
            <a:r>
              <a:rPr lang="es-CO" b="1" dirty="0" smtClean="0">
                <a:solidFill>
                  <a:srgbClr val="FF0000"/>
                </a:solidFill>
              </a:rPr>
              <a:t>aumentar </a:t>
            </a:r>
            <a:r>
              <a:rPr lang="es-CO" b="1" dirty="0">
                <a:solidFill>
                  <a:srgbClr val="FF0000"/>
                </a:solidFill>
              </a:rPr>
              <a:t>la fe donde ya la hay, y para iniciarla donde no la hay. </a:t>
            </a:r>
            <a:endParaRPr lang="es-CO" b="1" dirty="0" smtClean="0">
              <a:solidFill>
                <a:srgbClr val="FF0000"/>
              </a:solidFill>
            </a:endParaRPr>
          </a:p>
          <a:p>
            <a:pPr marL="400050" lvl="1" indent="0">
              <a:buNone/>
            </a:pPr>
            <a:r>
              <a:rPr lang="es-CO" dirty="0" smtClean="0"/>
              <a:t>Por </a:t>
            </a:r>
            <a:r>
              <a:rPr lang="es-CO" dirty="0"/>
              <a:t>esta razón, basándose en su Palabra, debe con </a:t>
            </a:r>
            <a:r>
              <a:rPr lang="es-CO" dirty="0" smtClean="0"/>
              <a:t>diligencia </a:t>
            </a:r>
            <a:r>
              <a:rPr lang="es-CO" dirty="0"/>
              <a:t>y frecuencia compartir con los de su casa las cosas de Dios que sean apropiadas para cada caso. Y nadie </a:t>
            </a:r>
            <a:r>
              <a:rPr lang="es-CO" dirty="0" smtClean="0"/>
              <a:t>cuestione </a:t>
            </a:r>
            <a:r>
              <a:rPr lang="es-CO" dirty="0"/>
              <a:t>esta práctica de gobernar de acuerdo con la Palabra de Dios; porque si la enseñanza en sí es de buen </a:t>
            </a:r>
            <a:r>
              <a:rPr lang="es-CO" dirty="0" smtClean="0"/>
              <a:t>nombre </a:t>
            </a:r>
            <a:r>
              <a:rPr lang="es-CO" dirty="0"/>
              <a:t>y honesta, se encuentra dentro de la esfera y los límites de la naturaleza misma, y debe hacerse; con más </a:t>
            </a:r>
            <a:r>
              <a:rPr lang="es-CO" dirty="0" smtClean="0"/>
              <a:t>razón </a:t>
            </a:r>
            <a:r>
              <a:rPr lang="es-CO" dirty="0"/>
              <a:t>muchas otras enseñanzas de una naturaleza más elevada; además, el apóstol nos exhorta: “</a:t>
            </a:r>
            <a:r>
              <a:rPr lang="es-CO" dirty="0">
                <a:latin typeface="Agency FB" pitchFamily="34" charset="0"/>
              </a:rPr>
              <a:t>Por lo demás, </a:t>
            </a:r>
            <a:r>
              <a:rPr lang="es-CO" dirty="0" smtClean="0">
                <a:latin typeface="Agency FB" pitchFamily="34" charset="0"/>
              </a:rPr>
              <a:t>hermanos</a:t>
            </a:r>
            <a:r>
              <a:rPr lang="es-CO" dirty="0">
                <a:latin typeface="Agency FB" pitchFamily="34" charset="0"/>
              </a:rPr>
              <a:t>, todo lo que es verdadero, todo lo honesto, todo lo justo, todo lo puro, todo lo amable, todo lo que es de buen nombre; si </a:t>
            </a:r>
            <a:r>
              <a:rPr lang="es-CO" dirty="0" smtClean="0">
                <a:latin typeface="Agency FB" pitchFamily="34" charset="0"/>
              </a:rPr>
              <a:t>hay </a:t>
            </a:r>
            <a:r>
              <a:rPr lang="es-CO" dirty="0">
                <a:latin typeface="Agency FB" pitchFamily="34" charset="0"/>
              </a:rPr>
              <a:t>virtud alguna, si alguna alabanza, en esto pensad</a:t>
            </a:r>
            <a:r>
              <a:rPr lang="es-CO" dirty="0"/>
              <a:t>” (</a:t>
            </a:r>
            <a:r>
              <a:rPr lang="es-CO" u="sng" dirty="0"/>
              <a:t>Fil. 4:8</a:t>
            </a:r>
            <a:r>
              <a:rPr lang="es-CO" dirty="0"/>
              <a:t>).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2280" y="188640"/>
            <a:ext cx="1728192" cy="1380356"/>
          </a:xfrm>
          <a:prstGeom prst="rect">
            <a:avLst/>
          </a:prstGeom>
          <a:noFill/>
          <a:ln>
            <a:noFill/>
          </a:ln>
          <a:effectLst/>
          <a:scene3d>
            <a:camera prst="isometricOffAxis1Right"/>
            <a:lightRig rig="threePt" dir="t"/>
          </a:scene3d>
          <a:sp3d>
            <a:bevelT prst="relaxedInse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6977529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9" dur="500"/>
                                        <p:tgtEl>
                                          <p:spTgt spid="3">
                                            <p:txEl>
                                              <p:pRg st="2" end="2"/>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 calcmode="lin" valueType="num">
                                      <p:cBhvr>
                                        <p:cTn id="12"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14"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accent3">
              <a:lumMod val="40000"/>
              <a:lumOff val="60000"/>
            </a:schemeClr>
          </a:solidFill>
          <a:scene3d>
            <a:camera prst="orthographicFront"/>
            <a:lightRig rig="threePt" dir="t"/>
          </a:scene3d>
          <a:sp3d>
            <a:bevelT prst="relaxedInset"/>
          </a:sp3d>
        </p:spPr>
        <p:txBody>
          <a:bodyPr>
            <a:normAutofit fontScale="77500" lnSpcReduction="20000"/>
          </a:bodyPr>
          <a:lstStyle/>
          <a:p>
            <a:pPr marL="0" indent="0">
              <a:buNone/>
            </a:pPr>
            <a:r>
              <a:rPr lang="es-CO" dirty="0"/>
              <a:t>Poner en práctica este piadoso ejercicio en nuestra </a:t>
            </a:r>
            <a:r>
              <a:rPr lang="es-CO" dirty="0" smtClean="0"/>
              <a:t>familia </a:t>
            </a:r>
            <a:r>
              <a:rPr lang="es-CO" dirty="0"/>
              <a:t>es digno de elogio, y es muy apropiado para todos los </a:t>
            </a:r>
            <a:r>
              <a:rPr lang="es-CO" dirty="0" smtClean="0"/>
              <a:t>cristianos de hoy. </a:t>
            </a:r>
            <a:r>
              <a:rPr lang="es-CO" dirty="0"/>
              <a:t>Ésta es una de las cosas que Dios tanto </a:t>
            </a:r>
            <a:r>
              <a:rPr lang="es-CO" dirty="0" smtClean="0"/>
              <a:t>encomendó </a:t>
            </a:r>
            <a:r>
              <a:rPr lang="es-CO" dirty="0"/>
              <a:t>a su siervo Abraham, que tanto afectó su corazón. Conozco a Abraham, dice Dios, </a:t>
            </a:r>
            <a:r>
              <a:rPr lang="es-CO" dirty="0" smtClean="0"/>
              <a:t>porque </a:t>
            </a:r>
            <a:r>
              <a:rPr lang="es-CO" dirty="0"/>
              <a:t>“</a:t>
            </a:r>
            <a:r>
              <a:rPr lang="es-CO" dirty="0">
                <a:latin typeface="Agency FB" pitchFamily="34" charset="0"/>
              </a:rPr>
              <a:t>sé que mandará a sus hijos y a su casa después de sí, que guarden el camino de </a:t>
            </a:r>
            <a:r>
              <a:rPr lang="es-CO" dirty="0" smtClean="0">
                <a:latin typeface="Agency FB" pitchFamily="34" charset="0"/>
              </a:rPr>
              <a:t>Jehová</a:t>
            </a:r>
            <a:r>
              <a:rPr lang="es-CO" dirty="0"/>
              <a:t>,” (</a:t>
            </a:r>
            <a:r>
              <a:rPr lang="es-CO" u="sng" dirty="0" smtClean="0"/>
              <a:t>Gen</a:t>
            </a:r>
            <a:r>
              <a:rPr lang="es-CO" u="sng" dirty="0"/>
              <a:t>. 18:19</a:t>
            </a:r>
            <a:r>
              <a:rPr lang="es-CO" dirty="0"/>
              <a:t>). </a:t>
            </a:r>
            <a:r>
              <a:rPr lang="es-CO" dirty="0" smtClean="0"/>
              <a:t>Esto </a:t>
            </a:r>
            <a:r>
              <a:rPr lang="es-CO" dirty="0"/>
              <a:t>fue algo que también el buen Josué determinó que sería su práctica durante todo el </a:t>
            </a:r>
            <a:r>
              <a:rPr lang="es-CO" dirty="0" smtClean="0"/>
              <a:t>tiempo </a:t>
            </a:r>
            <a:r>
              <a:rPr lang="es-CO" dirty="0"/>
              <a:t>que viviera sobre esta tierra. “</a:t>
            </a:r>
            <a:r>
              <a:rPr lang="es-CO" dirty="0">
                <a:latin typeface="Agency FB" pitchFamily="34" charset="0"/>
              </a:rPr>
              <a:t>Yo y mi casa serviremos a Jehová</a:t>
            </a:r>
            <a:r>
              <a:rPr lang="es-CO" dirty="0"/>
              <a:t>” (</a:t>
            </a:r>
            <a:r>
              <a:rPr lang="es-CO" u="sng" dirty="0"/>
              <a:t>Jos. 24:15</a:t>
            </a:r>
            <a:r>
              <a:rPr lang="es-CO" dirty="0"/>
              <a:t>). </a:t>
            </a:r>
          </a:p>
          <a:p>
            <a:endParaRPr lang="es-CO" dirty="0" smtClean="0"/>
          </a:p>
          <a:p>
            <a:r>
              <a:rPr lang="es-CO" dirty="0" smtClean="0"/>
              <a:t>Además</a:t>
            </a:r>
            <a:r>
              <a:rPr lang="es-CO" dirty="0"/>
              <a:t>, también encontramos en el Nuevo Testamento que los que no cumplían este deber eran considerados de </a:t>
            </a:r>
            <a:r>
              <a:rPr lang="es-CO" dirty="0" smtClean="0"/>
              <a:t>un </a:t>
            </a:r>
            <a:r>
              <a:rPr lang="es-CO" dirty="0"/>
              <a:t>rango </a:t>
            </a:r>
            <a:r>
              <a:rPr lang="es-CO" dirty="0" smtClean="0"/>
              <a:t>inferior en el plano espiritual; </a:t>
            </a:r>
            <a:r>
              <a:rPr lang="es-CO" dirty="0"/>
              <a:t>sí, tan inferiores que no eran dignos de ser elegidos para ningún oficio en la iglesia de Dios. </a:t>
            </a:r>
            <a:r>
              <a:rPr lang="es-CO" dirty="0">
                <a:solidFill>
                  <a:srgbClr val="FF0000"/>
                </a:solidFill>
              </a:rPr>
              <a:t>El </a:t>
            </a:r>
            <a:r>
              <a:rPr lang="es-CO" dirty="0" smtClean="0">
                <a:solidFill>
                  <a:srgbClr val="FF0000"/>
                </a:solidFill>
              </a:rPr>
              <a:t>[</a:t>
            </a:r>
            <a:r>
              <a:rPr lang="es-CO" dirty="0">
                <a:solidFill>
                  <a:srgbClr val="FF0000"/>
                </a:solidFill>
              </a:rPr>
              <a:t>obispo o] pastor tiene que ser alguien que gobierna bien su propia casa, que tiene a sus hijos sujetos con toda </a:t>
            </a:r>
            <a:r>
              <a:rPr lang="es-CO" dirty="0" smtClean="0">
                <a:solidFill>
                  <a:srgbClr val="FF0000"/>
                </a:solidFill>
              </a:rPr>
              <a:t>seriedad</a:t>
            </a:r>
            <a:r>
              <a:rPr lang="es-CO" dirty="0">
                <a:solidFill>
                  <a:srgbClr val="FF0000"/>
                </a:solidFill>
              </a:rPr>
              <a:t>, porque el hombre que no sabe gobernar su propia casa</a:t>
            </a:r>
            <a:r>
              <a:rPr lang="es-CO" dirty="0"/>
              <a:t>, ¿</a:t>
            </a:r>
            <a:r>
              <a:rPr lang="es-CO" b="1" dirty="0"/>
              <a:t>cómo podrá cuidar la iglesia de Dios</a:t>
            </a:r>
            <a:r>
              <a:rPr lang="es-CO" dirty="0"/>
              <a:t>? </a:t>
            </a:r>
            <a:endParaRPr lang="es-CO" dirty="0" smtClean="0"/>
          </a:p>
          <a:p>
            <a:endParaRPr lang="es-CO" dirty="0"/>
          </a:p>
        </p:txBody>
      </p:sp>
    </p:spTree>
    <p:extLst>
      <p:ext uri="{BB962C8B-B14F-4D97-AF65-F5344CB8AC3E}">
        <p14:creationId xmlns:p14="http://schemas.microsoft.com/office/powerpoint/2010/main" val="291132165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bg2">
              <a:lumMod val="75000"/>
            </a:schemeClr>
          </a:solidFill>
          <a:scene3d>
            <a:camera prst="orthographicFront"/>
            <a:lightRig rig="threePt" dir="t"/>
          </a:scene3d>
          <a:sp3d>
            <a:bevelT prst="relaxedInset"/>
          </a:sp3d>
        </p:spPr>
        <p:txBody>
          <a:bodyPr>
            <a:normAutofit lnSpcReduction="10000"/>
          </a:bodyPr>
          <a:lstStyle/>
          <a:p>
            <a:pPr marL="0" indent="0">
              <a:buNone/>
            </a:pPr>
            <a:r>
              <a:rPr lang="es-CO" dirty="0" smtClean="0"/>
              <a:t>El texto en mención dice: “</a:t>
            </a:r>
            <a:r>
              <a:rPr lang="es-CO" dirty="0" smtClean="0">
                <a:latin typeface="Agency FB" pitchFamily="34" charset="0"/>
              </a:rPr>
              <a:t>Conviene</a:t>
            </a:r>
            <a:r>
              <a:rPr lang="es-CO" dirty="0">
                <a:latin typeface="Agency FB" pitchFamily="34" charset="0"/>
              </a:rPr>
              <a:t>, pues, que el obispo sea... marido de una mujer..., que gobierne bien su casa, que tenga sus hijos en sujeción con toda honestidad</a:t>
            </a:r>
            <a:r>
              <a:rPr lang="es-CO" dirty="0"/>
              <a:t>” (</a:t>
            </a:r>
            <a:r>
              <a:rPr lang="es-CO" u="sng" dirty="0"/>
              <a:t>1 Tim. 3:2, 4</a:t>
            </a:r>
            <a:r>
              <a:rPr lang="es-CO" dirty="0"/>
              <a:t>). </a:t>
            </a:r>
            <a:endParaRPr lang="es-CO" dirty="0" smtClean="0"/>
          </a:p>
          <a:p>
            <a:pPr marL="400050" lvl="1" indent="0">
              <a:buNone/>
            </a:pPr>
            <a:endParaRPr lang="es-CO" dirty="0" smtClean="0"/>
          </a:p>
          <a:p>
            <a:pPr marL="400050" lvl="1" indent="0">
              <a:buNone/>
            </a:pPr>
            <a:r>
              <a:rPr lang="es-CO" dirty="0" smtClean="0"/>
              <a:t>Note </a:t>
            </a:r>
            <a:r>
              <a:rPr lang="es-CO" dirty="0"/>
              <a:t>que el apóstol parece determinar al menos esto: </a:t>
            </a:r>
            <a:r>
              <a:rPr lang="es-CO" u="sng" dirty="0"/>
              <a:t>que el hombre que gobierna bien su familia tiene una de las cualidades que debe tener el pastor o diácono en la casa de Dios, porque el que no sabe gobernar su propia casa, ¿cómo puede cuidar la iglesia de Dios</a:t>
            </a:r>
            <a:r>
              <a:rPr lang="es-CO" dirty="0"/>
              <a:t>? Considerar esto nos aclara la obra de la cabeza de una familia, tocante al gobierno de su casa. </a:t>
            </a:r>
          </a:p>
        </p:txBody>
      </p:sp>
    </p:spTree>
    <p:extLst>
      <p:ext uri="{BB962C8B-B14F-4D97-AF65-F5344CB8AC3E}">
        <p14:creationId xmlns:p14="http://schemas.microsoft.com/office/powerpoint/2010/main" val="2161894558"/>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8712968" cy="6480720"/>
          </a:xfrm>
          <a:solidFill>
            <a:schemeClr val="bg2">
              <a:lumMod val="75000"/>
            </a:schemeClr>
          </a:solidFill>
          <a:scene3d>
            <a:camera prst="orthographicFront"/>
            <a:lightRig rig="threePt" dir="t"/>
          </a:scene3d>
          <a:sp3d>
            <a:bevelT w="139700" prst="cross"/>
          </a:sp3d>
        </p:spPr>
        <p:txBody>
          <a:bodyPr>
            <a:normAutofit fontScale="77500" lnSpcReduction="20000"/>
          </a:bodyPr>
          <a:lstStyle/>
          <a:p>
            <a:pPr marL="0" indent="0">
              <a:buNone/>
            </a:pPr>
            <a:r>
              <a:rPr lang="es-CO" sz="4200" b="1" u="sng" dirty="0" smtClean="0"/>
              <a:t>Debe tener al menos cuatro cualidades:</a:t>
            </a:r>
          </a:p>
          <a:p>
            <a:pPr marL="400050" lvl="1" indent="0">
              <a:buNone/>
            </a:pPr>
            <a:endParaRPr lang="es-CO" sz="3300" b="1" dirty="0" smtClean="0"/>
          </a:p>
          <a:p>
            <a:pPr marL="400050" lvl="1" indent="0">
              <a:buNone/>
            </a:pPr>
            <a:r>
              <a:rPr lang="es-CO" sz="3300" b="1" dirty="0" smtClean="0"/>
              <a:t>1</a:t>
            </a:r>
            <a:r>
              <a:rPr lang="es-CO" dirty="0"/>
              <a:t>. El pastor debe ser firme e incorrupto en su doctrina; y por cierto que también debe serlo la cabeza de </a:t>
            </a:r>
            <a:r>
              <a:rPr lang="es-CO" dirty="0" smtClean="0"/>
              <a:t>una familia (</a:t>
            </a:r>
            <a:r>
              <a:rPr lang="es-CO" u="sng" dirty="0"/>
              <a:t>Tito 1:9; Ef. 6:5</a:t>
            </a:r>
            <a:r>
              <a:rPr lang="es-CO" dirty="0"/>
              <a:t>). </a:t>
            </a:r>
          </a:p>
          <a:p>
            <a:pPr marL="400050" lvl="1" indent="0">
              <a:buNone/>
            </a:pPr>
            <a:endParaRPr lang="es-CO" sz="3300" b="1" dirty="0" smtClean="0"/>
          </a:p>
          <a:p>
            <a:pPr marL="400050" lvl="1" indent="0">
              <a:buNone/>
            </a:pPr>
            <a:r>
              <a:rPr lang="es-CO" sz="3300" b="1" dirty="0" smtClean="0"/>
              <a:t>2</a:t>
            </a:r>
            <a:r>
              <a:rPr lang="es-CO" dirty="0"/>
              <a:t>. El pastor debe ser apto para enseñar, redargüir y exhortar; y así debe ser también la cabeza de una familia (</a:t>
            </a:r>
            <a:r>
              <a:rPr lang="es-CO" u="sng" dirty="0" smtClean="0"/>
              <a:t>1Tim</a:t>
            </a:r>
            <a:r>
              <a:rPr lang="es-CO" u="sng" dirty="0"/>
              <a:t>. 3:2; Deut. 6:7</a:t>
            </a:r>
            <a:r>
              <a:rPr lang="es-CO" dirty="0"/>
              <a:t>). </a:t>
            </a:r>
          </a:p>
          <a:p>
            <a:pPr marL="400050" lvl="1" indent="0">
              <a:buNone/>
            </a:pPr>
            <a:endParaRPr lang="es-CO" sz="3300" b="1" dirty="0" smtClean="0"/>
          </a:p>
          <a:p>
            <a:pPr marL="400050" lvl="1" indent="0">
              <a:buNone/>
            </a:pPr>
            <a:r>
              <a:rPr lang="es-CO" sz="3300" b="1" dirty="0" smtClean="0"/>
              <a:t>3</a:t>
            </a:r>
            <a:r>
              <a:rPr lang="es-CO" dirty="0"/>
              <a:t>. El pastor mismo tiene que ser ejemplo de fe y santidad; y así debe ser también la cabeza de una familia (</a:t>
            </a:r>
            <a:r>
              <a:rPr lang="es-CO" u="sng" dirty="0"/>
              <a:t>1 Tim. </a:t>
            </a:r>
            <a:r>
              <a:rPr lang="es-CO" u="sng" dirty="0" smtClean="0"/>
              <a:t>3:2-4</a:t>
            </a:r>
            <a:r>
              <a:rPr lang="es-CO" u="sng" dirty="0"/>
              <a:t>; 4:12</a:t>
            </a:r>
            <a:r>
              <a:rPr lang="es-CO" dirty="0"/>
              <a:t>). “</a:t>
            </a:r>
            <a:r>
              <a:rPr lang="es-CO" dirty="0">
                <a:latin typeface="Agency FB" pitchFamily="34" charset="0"/>
              </a:rPr>
              <a:t>Entenderé</a:t>
            </a:r>
            <a:r>
              <a:rPr lang="es-CO" dirty="0"/>
              <a:t>,” dice David, “</a:t>
            </a:r>
            <a:r>
              <a:rPr lang="es-CO" dirty="0">
                <a:latin typeface="Agency FB" pitchFamily="34" charset="0"/>
              </a:rPr>
              <a:t>en el camino de la perfección... en integridad de mi corazón andaré en medio </a:t>
            </a:r>
            <a:r>
              <a:rPr lang="es-CO" dirty="0" smtClean="0">
                <a:latin typeface="Agency FB" pitchFamily="34" charset="0"/>
              </a:rPr>
              <a:t>de </a:t>
            </a:r>
            <a:r>
              <a:rPr lang="es-CO" dirty="0">
                <a:latin typeface="Agency FB" pitchFamily="34" charset="0"/>
              </a:rPr>
              <a:t>mi casa</a:t>
            </a:r>
            <a:r>
              <a:rPr lang="es-CO" dirty="0"/>
              <a:t>” (</a:t>
            </a:r>
            <a:r>
              <a:rPr lang="es-CO" u="sng" dirty="0"/>
              <a:t>Sal. 101:2</a:t>
            </a:r>
            <a:r>
              <a:rPr lang="es-CO" dirty="0"/>
              <a:t>). </a:t>
            </a:r>
          </a:p>
          <a:p>
            <a:pPr marL="400050" lvl="1" indent="0">
              <a:buNone/>
            </a:pPr>
            <a:endParaRPr lang="es-CO" dirty="0" smtClean="0"/>
          </a:p>
          <a:p>
            <a:pPr marL="400050" lvl="1" indent="0">
              <a:buNone/>
            </a:pPr>
            <a:r>
              <a:rPr lang="es-CO" sz="3300" b="1" dirty="0" smtClean="0"/>
              <a:t>4</a:t>
            </a:r>
            <a:r>
              <a:rPr lang="es-CO" dirty="0"/>
              <a:t>. El pastor tiene la función de reunir a la iglesia; y cuando la haya reunido, orar juntos y predicar. Esto es </a:t>
            </a:r>
            <a:r>
              <a:rPr lang="es-CO" dirty="0" smtClean="0"/>
              <a:t>recomendable </a:t>
            </a:r>
            <a:r>
              <a:rPr lang="es-CO" dirty="0"/>
              <a:t>también para la cabeza de la familia cristiana. </a:t>
            </a:r>
          </a:p>
          <a:p>
            <a:endParaRPr lang="es-CO" dirty="0" smtClean="0"/>
          </a:p>
        </p:txBody>
      </p:sp>
    </p:spTree>
    <p:extLst>
      <p:ext uri="{BB962C8B-B14F-4D97-AF65-F5344CB8AC3E}">
        <p14:creationId xmlns:p14="http://schemas.microsoft.com/office/powerpoint/2010/main" val="1382058874"/>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accent4">
              <a:lumMod val="40000"/>
              <a:lumOff val="60000"/>
            </a:schemeClr>
          </a:solidFill>
          <a:scene3d>
            <a:camera prst="orthographicFront"/>
            <a:lightRig rig="threePt" dir="t"/>
          </a:scene3d>
          <a:sp3d>
            <a:bevelT w="152400" h="50800" prst="softRound"/>
          </a:sp3d>
        </p:spPr>
        <p:txBody>
          <a:bodyPr>
            <a:normAutofit fontScale="85000" lnSpcReduction="20000"/>
          </a:bodyPr>
          <a:lstStyle/>
          <a:p>
            <a:pPr marL="0" indent="0">
              <a:buNone/>
            </a:pPr>
            <a:r>
              <a:rPr lang="es-CO" sz="3500" b="1" dirty="0"/>
              <a:t>Objeción</a:t>
            </a:r>
            <a:r>
              <a:rPr lang="es-CO" dirty="0"/>
              <a:t>: Pero mi familia es impía y rebelde tocante a todo lo que es bueno. ¿Qué debo hacer? </a:t>
            </a:r>
          </a:p>
          <a:p>
            <a:pPr marL="400050" lvl="1" indent="0">
              <a:buNone/>
            </a:pPr>
            <a:r>
              <a:rPr lang="es-CO" sz="3300" b="1" u="sng" dirty="0"/>
              <a:t>Respuesta</a:t>
            </a:r>
            <a:r>
              <a:rPr lang="es-CO" dirty="0"/>
              <a:t>: </a:t>
            </a:r>
            <a:endParaRPr lang="es-CO" dirty="0" smtClean="0"/>
          </a:p>
          <a:p>
            <a:pPr marL="400050" lvl="1" indent="0">
              <a:buNone/>
            </a:pPr>
            <a:r>
              <a:rPr lang="es-CO" sz="3500" b="1" dirty="0" smtClean="0"/>
              <a:t>1</a:t>
            </a:r>
            <a:r>
              <a:rPr lang="es-CO" dirty="0"/>
              <a:t>. Aunque esto sea así, igualmente debe usted gobernarlos, ¡</a:t>
            </a:r>
            <a:r>
              <a:rPr lang="es-CO" u="sng" dirty="0"/>
              <a:t>y no ellos a usted</a:t>
            </a:r>
            <a:r>
              <a:rPr lang="es-CO" dirty="0"/>
              <a:t>! </a:t>
            </a:r>
          </a:p>
          <a:p>
            <a:pPr marL="400050" lvl="1" indent="0">
              <a:buNone/>
            </a:pPr>
            <a:endParaRPr lang="es-CO" dirty="0" smtClean="0">
              <a:solidFill>
                <a:srgbClr val="FF0000"/>
              </a:solidFill>
            </a:endParaRPr>
          </a:p>
          <a:p>
            <a:pPr marL="400050" lvl="1" indent="0">
              <a:buNone/>
            </a:pPr>
            <a:r>
              <a:rPr lang="es-CO" dirty="0" smtClean="0">
                <a:solidFill>
                  <a:srgbClr val="FF0000"/>
                </a:solidFill>
              </a:rPr>
              <a:t>Dios </a:t>
            </a:r>
            <a:r>
              <a:rPr lang="es-CO" dirty="0">
                <a:solidFill>
                  <a:srgbClr val="FF0000"/>
                </a:solidFill>
              </a:rPr>
              <a:t>lo ha puesto sobre ellos, y usted debe usar la autoridad que Dios le ha dado, tanto para reprender sus vilezas, </a:t>
            </a:r>
            <a:r>
              <a:rPr lang="es-CO" dirty="0" smtClean="0">
                <a:solidFill>
                  <a:srgbClr val="FF0000"/>
                </a:solidFill>
              </a:rPr>
              <a:t>como </a:t>
            </a:r>
            <a:r>
              <a:rPr lang="es-CO" dirty="0">
                <a:solidFill>
                  <a:srgbClr val="FF0000"/>
                </a:solidFill>
              </a:rPr>
              <a:t>para mostrarles que la maldad de su rebelión es contra el Señor. </a:t>
            </a:r>
            <a:endParaRPr lang="es-CO" dirty="0" smtClean="0">
              <a:solidFill>
                <a:srgbClr val="FF0000"/>
              </a:solidFill>
            </a:endParaRPr>
          </a:p>
          <a:p>
            <a:pPr marL="400050" lvl="1" indent="0">
              <a:buNone/>
            </a:pPr>
            <a:endParaRPr lang="es-CO" dirty="0" smtClean="0"/>
          </a:p>
          <a:p>
            <a:pPr marL="400050" lvl="1" indent="0">
              <a:buNone/>
            </a:pPr>
            <a:r>
              <a:rPr lang="es-CO" dirty="0" smtClean="0"/>
              <a:t>Elí </a:t>
            </a:r>
            <a:r>
              <a:rPr lang="es-CO" dirty="0"/>
              <a:t>lo hizo, pero no lo suficiente; </a:t>
            </a:r>
            <a:r>
              <a:rPr lang="es-CO" dirty="0" smtClean="0"/>
              <a:t>(</a:t>
            </a:r>
            <a:r>
              <a:rPr lang="es-CO" u="sng" dirty="0" smtClean="0"/>
              <a:t>ver 1 Sam. 2:24,25</a:t>
            </a:r>
            <a:r>
              <a:rPr lang="es-CO" dirty="0" smtClean="0"/>
              <a:t>), igualmente David (</a:t>
            </a:r>
            <a:r>
              <a:rPr lang="es-CO" u="sng" dirty="0" smtClean="0"/>
              <a:t>1 Cron. </a:t>
            </a:r>
            <a:r>
              <a:rPr lang="es-CO" u="sng" dirty="0"/>
              <a:t>28:9</a:t>
            </a:r>
            <a:r>
              <a:rPr lang="es-CO" dirty="0"/>
              <a:t>). También, debe contarles qué triste era su propio estado cuando se encontraba </a:t>
            </a:r>
            <a:r>
              <a:rPr lang="es-CO" dirty="0" smtClean="0"/>
              <a:t>en </a:t>
            </a:r>
            <a:r>
              <a:rPr lang="es-CO" dirty="0"/>
              <a:t>la condición de ellos, así que esfuércese en recobrarlos de la trampa del diablo (</a:t>
            </a:r>
            <a:r>
              <a:rPr lang="es-CO" u="sng" dirty="0"/>
              <a:t>Mar. 5:19</a:t>
            </a:r>
            <a:r>
              <a:rPr lang="es-CO" dirty="0"/>
              <a:t>). </a:t>
            </a:r>
          </a:p>
          <a:p>
            <a:endParaRPr lang="es-CO" dirty="0"/>
          </a:p>
        </p:txBody>
      </p:sp>
    </p:spTree>
    <p:extLst>
      <p:ext uri="{BB962C8B-B14F-4D97-AF65-F5344CB8AC3E}">
        <p14:creationId xmlns:p14="http://schemas.microsoft.com/office/powerpoint/2010/main" val="67629742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solidFill>
            <a:schemeClr val="accent3">
              <a:lumMod val="40000"/>
              <a:lumOff val="60000"/>
            </a:schemeClr>
          </a:solidFill>
          <a:scene3d>
            <a:camera prst="orthographicFront"/>
            <a:lightRig rig="threePt" dir="t"/>
          </a:scene3d>
          <a:sp3d>
            <a:bevelT w="165100" prst="coolSlant"/>
          </a:sp3d>
        </p:spPr>
        <p:txBody>
          <a:bodyPr>
            <a:normAutofit fontScale="62500" lnSpcReduction="20000"/>
          </a:bodyPr>
          <a:lstStyle/>
          <a:p>
            <a:pPr marL="0" indent="0">
              <a:buNone/>
            </a:pPr>
            <a:r>
              <a:rPr lang="es-CO" sz="3800" b="1" dirty="0"/>
              <a:t>2</a:t>
            </a:r>
            <a:r>
              <a:rPr lang="es-CO" dirty="0"/>
              <a:t>. También debe esforzarse para que asistan a los cultos de adoración a Dios, por si acaso Dios convierta sus almas. </a:t>
            </a:r>
            <a:r>
              <a:rPr lang="es-CO" dirty="0" smtClean="0"/>
              <a:t>Jacob le dijo a su familia y a todos los que lo rodeaban “</a:t>
            </a:r>
            <a:r>
              <a:rPr lang="es-CO" dirty="0" smtClean="0">
                <a:latin typeface="Agency FB" pitchFamily="34" charset="0"/>
              </a:rPr>
              <a:t>Y levantémonos, y subamos a Beth-el; y haré allí altar al Dios que </a:t>
            </a:r>
            <a:r>
              <a:rPr lang="es-CO" dirty="0">
                <a:latin typeface="Agency FB" pitchFamily="34" charset="0"/>
              </a:rPr>
              <a:t>me respondió en el día de mi angustia</a:t>
            </a:r>
            <a:r>
              <a:rPr lang="es-CO" dirty="0"/>
              <a:t>” (</a:t>
            </a:r>
            <a:r>
              <a:rPr lang="es-CO" u="sng" dirty="0" smtClean="0"/>
              <a:t>Gen</a:t>
            </a:r>
            <a:r>
              <a:rPr lang="es-CO" u="sng" dirty="0"/>
              <a:t>. 35:3</a:t>
            </a:r>
            <a:r>
              <a:rPr lang="es-CO" dirty="0"/>
              <a:t>). Ana llevó a Samuel a Silo, a fin de que morara con Dios para </a:t>
            </a:r>
            <a:r>
              <a:rPr lang="es-CO" dirty="0" smtClean="0"/>
              <a:t>siempre </a:t>
            </a:r>
            <a:r>
              <a:rPr lang="es-CO" dirty="0"/>
              <a:t>(</a:t>
            </a:r>
            <a:r>
              <a:rPr lang="es-CO" u="sng" dirty="0"/>
              <a:t>1 Sam. 1:22</a:t>
            </a:r>
            <a:r>
              <a:rPr lang="es-CO" dirty="0"/>
              <a:t>). El alma tocada por el Espíritu se esforzará por llevar a Jesucristo no sólo a su familia, sino a </a:t>
            </a:r>
            <a:r>
              <a:rPr lang="es-CO" dirty="0" smtClean="0"/>
              <a:t>toda </a:t>
            </a:r>
            <a:r>
              <a:rPr lang="es-CO" dirty="0"/>
              <a:t>la ciudad (</a:t>
            </a:r>
            <a:r>
              <a:rPr lang="es-CO" u="sng" dirty="0"/>
              <a:t>Juan 4:28-30</a:t>
            </a:r>
            <a:r>
              <a:rPr lang="es-CO" dirty="0"/>
              <a:t>). </a:t>
            </a:r>
          </a:p>
          <a:p>
            <a:endParaRPr lang="es-CO" dirty="0" smtClean="0"/>
          </a:p>
          <a:p>
            <a:pPr marL="0" indent="0">
              <a:buNone/>
            </a:pPr>
            <a:r>
              <a:rPr lang="es-CO" sz="3800" b="1" dirty="0" smtClean="0"/>
              <a:t>3</a:t>
            </a:r>
            <a:r>
              <a:rPr lang="es-CO" dirty="0"/>
              <a:t>. Si son obstinados y no quieren acompañarlo, entonces traiga hombres piadosos y de convicciones firmes a su </a:t>
            </a:r>
            <a:r>
              <a:rPr lang="es-CO" dirty="0" smtClean="0"/>
              <a:t>casa</a:t>
            </a:r>
            <a:r>
              <a:rPr lang="es-CO" dirty="0"/>
              <a:t>, para que allí prediquen la Palabra de Dios cuando usted haya, como Cornelio, reunido a su familia y amigos </a:t>
            </a:r>
            <a:r>
              <a:rPr lang="es-CO" dirty="0" smtClean="0"/>
              <a:t>(</a:t>
            </a:r>
            <a:r>
              <a:rPr lang="es-CO" u="sng" dirty="0"/>
              <a:t>Hechos </a:t>
            </a:r>
            <a:r>
              <a:rPr lang="es-CO" u="sng" dirty="0" smtClean="0"/>
              <a:t>10:27, 34,44-48</a:t>
            </a:r>
            <a:r>
              <a:rPr lang="es-CO" dirty="0" smtClean="0"/>
              <a:t>). Usted </a:t>
            </a:r>
            <a:r>
              <a:rPr lang="es-CO" dirty="0"/>
              <a:t>sabe que el carcelero, Lidia, Crispo, Gayo, </a:t>
            </a:r>
            <a:r>
              <a:rPr lang="es-CO" dirty="0" smtClean="0"/>
              <a:t>Esté fanas </a:t>
            </a:r>
            <a:r>
              <a:rPr lang="es-CO" dirty="0"/>
              <a:t>y otros fueron salvos no sólo ellos mismos, sino que </a:t>
            </a:r>
            <a:r>
              <a:rPr lang="es-CO" dirty="0" smtClean="0"/>
              <a:t>también </a:t>
            </a:r>
            <a:r>
              <a:rPr lang="es-CO" dirty="0"/>
              <a:t>los de su familia por la palabra predicada, y algunos de ellos por la palabra predicada en sus casas </a:t>
            </a:r>
            <a:r>
              <a:rPr lang="es-CO" dirty="0" smtClean="0"/>
              <a:t>(</a:t>
            </a:r>
            <a:r>
              <a:rPr lang="es-CO" u="sng" dirty="0" smtClean="0"/>
              <a:t>ver Hech</a:t>
            </a:r>
            <a:r>
              <a:rPr lang="es-CO" u="sng" dirty="0"/>
              <a:t>. </a:t>
            </a:r>
            <a:r>
              <a:rPr lang="es-CO" u="sng" dirty="0" smtClean="0"/>
              <a:t>16:14-34</a:t>
            </a:r>
            <a:r>
              <a:rPr lang="es-CO" u="sng" dirty="0"/>
              <a:t>; 18:7, 8; 1 Cor. 1:16</a:t>
            </a:r>
            <a:r>
              <a:rPr lang="es-CO" dirty="0" smtClean="0"/>
              <a:t>).</a:t>
            </a:r>
          </a:p>
          <a:p>
            <a:pPr marL="0" indent="0">
              <a:buNone/>
            </a:pPr>
            <a:r>
              <a:rPr lang="es-CO" dirty="0" smtClean="0"/>
              <a:t> </a:t>
            </a:r>
            <a:r>
              <a:rPr lang="es-CO" dirty="0"/>
              <a:t>Y ésta puede haber sido una razón, entre muchas, por la cual los apóstoles, en su época, </a:t>
            </a:r>
            <a:r>
              <a:rPr lang="es-CO" dirty="0" smtClean="0"/>
              <a:t>enseñaban </a:t>
            </a:r>
            <a:r>
              <a:rPr lang="es-CO" dirty="0"/>
              <a:t>no sólo en público sino también de casa en casa. Posiblemente, creo yo, para ganar a los miembros de la </a:t>
            </a:r>
            <a:r>
              <a:rPr lang="es-CO" dirty="0" smtClean="0"/>
              <a:t>familia </a:t>
            </a:r>
            <a:r>
              <a:rPr lang="es-CO" dirty="0"/>
              <a:t>que todavía eran inconversos y vivían en sus pecados (</a:t>
            </a:r>
            <a:r>
              <a:rPr lang="es-CO" u="sng" dirty="0"/>
              <a:t>Hech. 10:24; 20:20, 21</a:t>
            </a:r>
            <a:r>
              <a:rPr lang="es-CO" dirty="0"/>
              <a:t>). Algunos de ustedes saben qué </a:t>
            </a:r>
            <a:r>
              <a:rPr lang="es-CO" dirty="0" smtClean="0"/>
              <a:t>común </a:t>
            </a:r>
            <a:r>
              <a:rPr lang="es-CO" dirty="0"/>
              <a:t>era invitar a Cristo a sus casas , especialmente si tenían algún enfermo que no quería o no podía acudir a él </a:t>
            </a:r>
            <a:r>
              <a:rPr lang="es-CO" dirty="0" smtClean="0"/>
              <a:t>(</a:t>
            </a:r>
            <a:r>
              <a:rPr lang="es-CO" u="sng" dirty="0" smtClean="0"/>
              <a:t>ver Luc</a:t>
            </a:r>
            <a:r>
              <a:rPr lang="es-CO" u="sng" dirty="0"/>
              <a:t>. 7:2, 3; 8:41</a:t>
            </a:r>
            <a:r>
              <a:rPr lang="es-CO" dirty="0"/>
              <a:t>). Si es así con los que tienen enfermos físicos en su familia, entonces cuanto más lo es donde hay </a:t>
            </a:r>
            <a:r>
              <a:rPr lang="es-CO" dirty="0" smtClean="0"/>
              <a:t>almas </a:t>
            </a:r>
            <a:r>
              <a:rPr lang="es-CO" dirty="0"/>
              <a:t>que necesitan a Cristo, ¡necesitan ser salvas de la muerte y la condenación eterna! </a:t>
            </a:r>
          </a:p>
        </p:txBody>
      </p:sp>
    </p:spTree>
    <p:extLst>
      <p:ext uri="{BB962C8B-B14F-4D97-AF65-F5344CB8AC3E}">
        <p14:creationId xmlns:p14="http://schemas.microsoft.com/office/powerpoint/2010/main" val="100335981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anim calcmode="lin" valueType="num">
                                      <p:cBhvr>
                                        <p:cTn id="8"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2" end="2"/>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260648"/>
            <a:ext cx="8784976" cy="6408712"/>
          </a:xfrm>
          <a:solidFill>
            <a:schemeClr val="bg2">
              <a:lumMod val="90000"/>
            </a:schemeClr>
          </a:solidFill>
          <a:scene3d>
            <a:camera prst="orthographicFront"/>
            <a:lightRig rig="threePt" dir="t"/>
          </a:scene3d>
          <a:sp3d>
            <a:bevelT prst="slope"/>
          </a:sp3d>
        </p:spPr>
        <p:txBody>
          <a:bodyPr>
            <a:normAutofit fontScale="62500" lnSpcReduction="20000"/>
          </a:bodyPr>
          <a:lstStyle/>
          <a:p>
            <a:pPr marL="0" indent="0">
              <a:buNone/>
            </a:pPr>
            <a:r>
              <a:rPr lang="es-CO" sz="4400" b="1" dirty="0"/>
              <a:t>4</a:t>
            </a:r>
            <a:r>
              <a:rPr lang="es-CO" dirty="0"/>
              <a:t>. No descuide usted mismo los deberes familiares entre ellos; como es leer la Palabra y orar. Si tiene algún </a:t>
            </a:r>
            <a:r>
              <a:rPr lang="es-CO" dirty="0" smtClean="0"/>
              <a:t>familiar </a:t>
            </a:r>
            <a:r>
              <a:rPr lang="es-CO" dirty="0"/>
              <a:t>que es salvo, esté contento. Si está solo, no obstante sepa que tiene en ese momento tanto la libertad de </a:t>
            </a:r>
            <a:r>
              <a:rPr lang="es-CO" dirty="0" smtClean="0"/>
              <a:t>acercarse </a:t>
            </a:r>
            <a:r>
              <a:rPr lang="es-CO" dirty="0"/>
              <a:t>a Dios por medio de Cristo, como la capacidad de contar con el apoyo de la iglesia universal uniéndose a </a:t>
            </a:r>
            <a:r>
              <a:rPr lang="es-CO" dirty="0" smtClean="0"/>
              <a:t>usted </a:t>
            </a:r>
            <a:r>
              <a:rPr lang="es-CO" dirty="0"/>
              <a:t>en oración a favor de todos los que habrán de ser salvos. </a:t>
            </a:r>
          </a:p>
          <a:p>
            <a:endParaRPr lang="es-CO" dirty="0" smtClean="0"/>
          </a:p>
          <a:p>
            <a:pPr marL="400050" lvl="1" indent="0">
              <a:buNone/>
            </a:pPr>
            <a:r>
              <a:rPr lang="es-CO" sz="4500" b="1" dirty="0" smtClean="0"/>
              <a:t>5</a:t>
            </a:r>
            <a:r>
              <a:rPr lang="es-CO" sz="3200" dirty="0"/>
              <a:t>. No permita en su casa libros impíos, profanos o herejes, ni conversaciones del mismo tenor. “</a:t>
            </a:r>
            <a:r>
              <a:rPr lang="es-CO" sz="3200" dirty="0">
                <a:latin typeface="Agency FB" pitchFamily="34" charset="0"/>
              </a:rPr>
              <a:t>Las malas </a:t>
            </a:r>
            <a:r>
              <a:rPr lang="es-CO" sz="3200" dirty="0" smtClean="0">
                <a:latin typeface="Agency FB" pitchFamily="34" charset="0"/>
              </a:rPr>
              <a:t>conversaciones </a:t>
            </a:r>
            <a:r>
              <a:rPr lang="es-CO" sz="3200" dirty="0">
                <a:latin typeface="Agency FB" pitchFamily="34" charset="0"/>
              </a:rPr>
              <a:t>corrompen las buenas costumbres</a:t>
            </a:r>
            <a:r>
              <a:rPr lang="es-CO" sz="3200" dirty="0"/>
              <a:t>” </a:t>
            </a:r>
            <a:r>
              <a:rPr lang="es-CO" sz="3200" dirty="0" smtClean="0"/>
              <a:t>dice (</a:t>
            </a:r>
            <a:r>
              <a:rPr lang="es-CO" sz="3200" u="sng" dirty="0" smtClean="0"/>
              <a:t>1 </a:t>
            </a:r>
            <a:r>
              <a:rPr lang="es-CO" sz="3200" u="sng" dirty="0"/>
              <a:t>Cor. 15:33</a:t>
            </a:r>
            <a:r>
              <a:rPr lang="es-CO" sz="3200" dirty="0"/>
              <a:t>). </a:t>
            </a:r>
            <a:r>
              <a:rPr lang="es-CO" sz="3200" dirty="0" smtClean="0"/>
              <a:t>Estos libros tienden </a:t>
            </a:r>
            <a:r>
              <a:rPr lang="es-CO" sz="3200" dirty="0"/>
              <a:t>a provocar una vida liviana o los que son contrarios a las enseñanzas fundamentales del evangelio. </a:t>
            </a:r>
            <a:r>
              <a:rPr lang="es-CO" sz="3200" dirty="0">
                <a:solidFill>
                  <a:srgbClr val="FF0000"/>
                </a:solidFill>
              </a:rPr>
              <a:t>Sé que se </a:t>
            </a:r>
            <a:r>
              <a:rPr lang="es-CO" sz="3200" dirty="0" smtClean="0">
                <a:solidFill>
                  <a:srgbClr val="FF0000"/>
                </a:solidFill>
              </a:rPr>
              <a:t>debe </a:t>
            </a:r>
            <a:r>
              <a:rPr lang="es-CO" sz="3200" dirty="0">
                <a:solidFill>
                  <a:srgbClr val="FF0000"/>
                </a:solidFill>
              </a:rPr>
              <a:t>permitir que los cristianos tengan su libertad con respecto a cosas que no atañen a la fe, pero esas cosas que </a:t>
            </a:r>
            <a:r>
              <a:rPr lang="es-CO" sz="3200" dirty="0" smtClean="0">
                <a:solidFill>
                  <a:srgbClr val="FF0000"/>
                </a:solidFill>
              </a:rPr>
              <a:t>atacan </a:t>
            </a:r>
            <a:r>
              <a:rPr lang="es-CO" sz="3200" dirty="0">
                <a:solidFill>
                  <a:srgbClr val="FF0000"/>
                </a:solidFill>
              </a:rPr>
              <a:t>la fe o la santidad, deben ser abandonadas por todos los cristianos, especialmente por los pastores de las </a:t>
            </a:r>
            <a:r>
              <a:rPr lang="es-CO" sz="3200" dirty="0" smtClean="0">
                <a:solidFill>
                  <a:srgbClr val="FF0000"/>
                </a:solidFill>
              </a:rPr>
              <a:t>iglesias </a:t>
            </a:r>
            <a:r>
              <a:rPr lang="es-CO" sz="3200" dirty="0">
                <a:solidFill>
                  <a:srgbClr val="FF0000"/>
                </a:solidFill>
              </a:rPr>
              <a:t>y las cabezas de familias</a:t>
            </a:r>
            <a:r>
              <a:rPr lang="es-CO" sz="3200" dirty="0"/>
              <a:t>. Tal como sucedió con Jacob cuando ordenó a su familia y a todos los que estaban </a:t>
            </a:r>
            <a:r>
              <a:rPr lang="es-CO" sz="3200" dirty="0" smtClean="0"/>
              <a:t>con </a:t>
            </a:r>
            <a:r>
              <a:rPr lang="es-CO" sz="3200" dirty="0"/>
              <a:t>él que se libraran de los dioses extraños entre ellos y que se cambiaran sus vestidos (</a:t>
            </a:r>
            <a:r>
              <a:rPr lang="es-CO" sz="3200" u="sng" dirty="0" smtClean="0"/>
              <a:t>Gen</a:t>
            </a:r>
            <a:r>
              <a:rPr lang="es-CO" sz="3200" u="sng" dirty="0"/>
              <a:t>. 35:2</a:t>
            </a:r>
            <a:r>
              <a:rPr lang="es-CO" sz="3200" dirty="0"/>
              <a:t>). </a:t>
            </a:r>
            <a:endParaRPr lang="es-CO" sz="3200" dirty="0" smtClean="0"/>
          </a:p>
          <a:p>
            <a:pPr marL="0" indent="0">
              <a:buNone/>
            </a:pPr>
            <a:r>
              <a:rPr lang="es-CO" dirty="0" smtClean="0"/>
              <a:t>Otro buen ejemplo lo encontramos en el </a:t>
            </a:r>
            <a:r>
              <a:rPr lang="es-CO" dirty="0"/>
              <a:t>relato de Hechos, tomaron sus libros mundanos y los quemaron delante de todos </a:t>
            </a:r>
            <a:r>
              <a:rPr lang="es-CO" dirty="0" smtClean="0"/>
              <a:t>los </a:t>
            </a:r>
            <a:r>
              <a:rPr lang="es-CO" dirty="0"/>
              <a:t>hombres aunque valían cincuenta mil piezas de plata (</a:t>
            </a:r>
            <a:r>
              <a:rPr lang="es-CO" u="sng" dirty="0"/>
              <a:t>Hech. 19:18, 19</a:t>
            </a:r>
            <a:r>
              <a:rPr lang="es-CO" dirty="0"/>
              <a:t>). </a:t>
            </a:r>
            <a:r>
              <a:rPr lang="es-CO" dirty="0" smtClean="0"/>
              <a:t>(</a:t>
            </a:r>
            <a:r>
              <a:rPr lang="es-CO" dirty="0" smtClean="0">
                <a:latin typeface="Agency FB" pitchFamily="34" charset="0"/>
              </a:rPr>
              <a:t>equivaldrían </a:t>
            </a:r>
            <a:r>
              <a:rPr lang="es-CO" dirty="0">
                <a:latin typeface="Agency FB" pitchFamily="34" charset="0"/>
              </a:rPr>
              <a:t>a unos 190 kg de </a:t>
            </a:r>
            <a:r>
              <a:rPr lang="es-CO" dirty="0" smtClean="0">
                <a:latin typeface="Agency FB" pitchFamily="34" charset="0"/>
              </a:rPr>
              <a:t>plata</a:t>
            </a:r>
            <a:r>
              <a:rPr lang="es-CO" dirty="0" smtClean="0"/>
              <a:t>).</a:t>
            </a:r>
            <a:r>
              <a:rPr lang="es-CO" dirty="0"/>
              <a:t>El descuido de este </a:t>
            </a:r>
            <a:r>
              <a:rPr lang="es-CO" dirty="0" smtClean="0"/>
              <a:t>asunto </a:t>
            </a:r>
            <a:r>
              <a:rPr lang="es-CO" dirty="0"/>
              <a:t>ha </a:t>
            </a:r>
            <a:r>
              <a:rPr lang="es-CO" dirty="0" smtClean="0"/>
              <a:t>ocasionado </a:t>
            </a:r>
            <a:r>
              <a:rPr lang="es-CO" dirty="0"/>
              <a:t>la ruina de muchas familias, tanto entre los hijos como los sirvientes. El que vanos charlatanes y sus obras </a:t>
            </a:r>
            <a:r>
              <a:rPr lang="es-CO" dirty="0" smtClean="0"/>
              <a:t>engañosas </a:t>
            </a:r>
            <a:r>
              <a:rPr lang="es-CO" dirty="0"/>
              <a:t>desvíen a familias enteras es más fácil de lo que muchos suponen (</a:t>
            </a:r>
            <a:r>
              <a:rPr lang="es-CO" u="sng" dirty="0"/>
              <a:t>Tito 1:10, 11</a:t>
            </a:r>
            <a:r>
              <a:rPr lang="es-CO" dirty="0"/>
              <a:t>). Ya hemos considerado el </a:t>
            </a:r>
            <a:r>
              <a:rPr lang="es-CO" dirty="0" smtClean="0"/>
              <a:t>estado </a:t>
            </a:r>
            <a:r>
              <a:rPr lang="es-CO" dirty="0"/>
              <a:t>espiritual de su familia. Ahora veamos su estado exterior. </a:t>
            </a:r>
          </a:p>
          <a:p>
            <a:endParaRPr lang="es-CO" dirty="0"/>
          </a:p>
        </p:txBody>
      </p:sp>
    </p:spTree>
    <p:extLst>
      <p:ext uri="{BB962C8B-B14F-4D97-AF65-F5344CB8AC3E}">
        <p14:creationId xmlns:p14="http://schemas.microsoft.com/office/powerpoint/2010/main" val="123308016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heel(1)">
                                      <p:cBhvr>
                                        <p:cTn id="10"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t> </a:t>
            </a:r>
            <a:endParaRPr lang="es-CO" dirty="0"/>
          </a:p>
        </p:txBody>
      </p:sp>
      <p:sp>
        <p:nvSpPr>
          <p:cNvPr id="3" name="2 Marcador de contenido"/>
          <p:cNvSpPr>
            <a:spLocks noGrp="1"/>
          </p:cNvSpPr>
          <p:nvPr>
            <p:ph idx="1"/>
          </p:nvPr>
        </p:nvSpPr>
        <p:spPr>
          <a:xfrm>
            <a:off x="457200" y="404664"/>
            <a:ext cx="8229600" cy="6264696"/>
          </a:xfrm>
          <a:solidFill>
            <a:schemeClr val="accent4">
              <a:lumMod val="20000"/>
              <a:lumOff val="80000"/>
            </a:schemeClr>
          </a:solidFill>
          <a:scene3d>
            <a:camera prst="orthographicFront"/>
            <a:lightRig rig="threePt" dir="t"/>
          </a:scene3d>
          <a:sp3d>
            <a:bevelT w="165100" prst="coolSlant"/>
          </a:sp3d>
        </p:spPr>
        <p:txBody>
          <a:bodyPr>
            <a:normAutofit fontScale="70000" lnSpcReduction="20000"/>
          </a:bodyPr>
          <a:lstStyle/>
          <a:p>
            <a:pPr marL="0" indent="0">
              <a:buNone/>
            </a:pPr>
            <a:r>
              <a:rPr lang="es-CO" sz="5000" b="1" dirty="0" smtClean="0"/>
              <a:t>Respuesta:</a:t>
            </a:r>
            <a:r>
              <a:rPr lang="es-CO" dirty="0" smtClean="0"/>
              <a:t> </a:t>
            </a:r>
            <a:r>
              <a:rPr lang="es-CO" sz="4000" b="1" u="sng" dirty="0" smtClean="0"/>
              <a:t>tocante </a:t>
            </a:r>
            <a:r>
              <a:rPr lang="es-CO" sz="4000" b="1" u="sng" dirty="0"/>
              <a:t>al estado exterior de su familia, usted debe considerar estas tres cosas. </a:t>
            </a:r>
          </a:p>
          <a:p>
            <a:endParaRPr lang="es-CO" dirty="0" smtClean="0"/>
          </a:p>
          <a:p>
            <a:pPr marL="400050" lvl="1" indent="0">
              <a:buNone/>
            </a:pPr>
            <a:r>
              <a:rPr lang="es-CO" sz="4600" b="1" dirty="0" smtClean="0">
                <a:solidFill>
                  <a:srgbClr val="FF0000"/>
                </a:solidFill>
              </a:rPr>
              <a:t>1</a:t>
            </a:r>
            <a:r>
              <a:rPr lang="es-CO" sz="4600" b="1" dirty="0" smtClean="0"/>
              <a:t>.</a:t>
            </a:r>
            <a:r>
              <a:rPr lang="es-CO" dirty="0" smtClean="0"/>
              <a:t>Que </a:t>
            </a:r>
            <a:r>
              <a:rPr lang="es-CO" dirty="0"/>
              <a:t>es su obligación asegurarse de que cuenten con el sustento necesario. “</a:t>
            </a:r>
            <a:r>
              <a:rPr lang="es-CO" dirty="0">
                <a:latin typeface="Agency FB" pitchFamily="34" charset="0"/>
              </a:rPr>
              <a:t>Y si alguno no tiene cuidado de los </a:t>
            </a:r>
            <a:r>
              <a:rPr lang="es-CO" dirty="0" smtClean="0">
                <a:latin typeface="Agency FB" pitchFamily="34" charset="0"/>
              </a:rPr>
              <a:t>suyos</a:t>
            </a:r>
            <a:r>
              <a:rPr lang="es-CO" dirty="0">
                <a:latin typeface="Agency FB" pitchFamily="34" charset="0"/>
              </a:rPr>
              <a:t>, y mayormente de los de su casa, la fe negó, y es peor que un infie</a:t>
            </a:r>
            <a:r>
              <a:rPr lang="es-CO" dirty="0"/>
              <a:t>l” (</a:t>
            </a:r>
            <a:r>
              <a:rPr lang="es-CO" u="sng" dirty="0"/>
              <a:t>1 Tim. 5:8</a:t>
            </a:r>
            <a:r>
              <a:rPr lang="es-CO" dirty="0"/>
              <a:t>). Observe que cuando la Palabra </a:t>
            </a:r>
            <a:r>
              <a:rPr lang="es-CO" dirty="0" smtClean="0"/>
              <a:t>dice </a:t>
            </a:r>
            <a:r>
              <a:rPr lang="es-CO" dirty="0"/>
              <a:t>que debe tener cuidado de los suyos, </a:t>
            </a:r>
            <a:r>
              <a:rPr lang="es-CO" dirty="0">
                <a:solidFill>
                  <a:srgbClr val="FF0000"/>
                </a:solidFill>
              </a:rPr>
              <a:t>no le da licencia para descuidarlos, ni permite que el mundo entre en su </a:t>
            </a:r>
            <a:r>
              <a:rPr lang="es-CO" dirty="0" smtClean="0">
                <a:solidFill>
                  <a:srgbClr val="FF0000"/>
                </a:solidFill>
              </a:rPr>
              <a:t>corazón</a:t>
            </a:r>
            <a:r>
              <a:rPr lang="es-CO" dirty="0">
                <a:solidFill>
                  <a:srgbClr val="FF0000"/>
                </a:solidFill>
              </a:rPr>
              <a:t>, ni en su cuenta de banco, ni que se preocupe de los años o días venideros, sino que provea el sustento a fin </a:t>
            </a:r>
            <a:r>
              <a:rPr lang="es-CO" dirty="0" smtClean="0">
                <a:solidFill>
                  <a:srgbClr val="FF0000"/>
                </a:solidFill>
              </a:rPr>
              <a:t>de </a:t>
            </a:r>
            <a:r>
              <a:rPr lang="es-CO" dirty="0">
                <a:solidFill>
                  <a:srgbClr val="FF0000"/>
                </a:solidFill>
              </a:rPr>
              <a:t>que tengan comida y ropa; y si cualquiera de ustedes o usted mismo no se contentan con eso, se salen de los límites </a:t>
            </a:r>
            <a:r>
              <a:rPr lang="es-CO" dirty="0" smtClean="0">
                <a:solidFill>
                  <a:srgbClr val="FF0000"/>
                </a:solidFill>
              </a:rPr>
              <a:t>del </a:t>
            </a:r>
            <a:r>
              <a:rPr lang="es-CO" dirty="0">
                <a:solidFill>
                  <a:srgbClr val="FF0000"/>
                </a:solidFill>
              </a:rPr>
              <a:t>gobierno de Dios </a:t>
            </a:r>
            <a:r>
              <a:rPr lang="es-CO" dirty="0"/>
              <a:t>(</a:t>
            </a:r>
            <a:r>
              <a:rPr lang="es-CO" u="sng" dirty="0"/>
              <a:t>1 Tim. 6:8; Mat. 6:34</a:t>
            </a:r>
            <a:r>
              <a:rPr lang="es-CO" dirty="0"/>
              <a:t>). </a:t>
            </a:r>
            <a:endParaRPr lang="es-CO" dirty="0" smtClean="0"/>
          </a:p>
          <a:p>
            <a:pPr marL="0" indent="0">
              <a:buNone/>
            </a:pPr>
            <a:endParaRPr lang="es-CO" dirty="0"/>
          </a:p>
          <a:p>
            <a:pPr marL="0" indent="0">
              <a:buNone/>
            </a:pPr>
            <a:r>
              <a:rPr lang="es-CO" dirty="0" smtClean="0"/>
              <a:t>De </a:t>
            </a:r>
            <a:r>
              <a:rPr lang="es-CO" dirty="0"/>
              <a:t>esto se trata trabajar a fin de contar con los medios para “</a:t>
            </a:r>
            <a:r>
              <a:rPr lang="es-CO" dirty="0">
                <a:latin typeface="Agency FB" pitchFamily="34" charset="0"/>
              </a:rPr>
              <a:t>gobernarse </a:t>
            </a:r>
            <a:r>
              <a:rPr lang="es-CO" dirty="0" smtClean="0">
                <a:latin typeface="Agency FB" pitchFamily="34" charset="0"/>
              </a:rPr>
              <a:t>en </a:t>
            </a:r>
            <a:r>
              <a:rPr lang="es-CO" dirty="0">
                <a:latin typeface="Agency FB" pitchFamily="34" charset="0"/>
              </a:rPr>
              <a:t>buenas obras para los usos necesarios</a:t>
            </a:r>
            <a:r>
              <a:rPr lang="es-CO" dirty="0"/>
              <a:t>” (</a:t>
            </a:r>
            <a:r>
              <a:rPr lang="es-CO" u="sng" dirty="0"/>
              <a:t>Tito 3:14</a:t>
            </a:r>
            <a:r>
              <a:rPr lang="es-CO" dirty="0"/>
              <a:t>). Y nunca objete, que a menos que logre tener más, no estará satisfecho, porque eso es falta de fe. La Palabra dice que Dios da de comer a los cuervos, cuida a los gorriones y viste a </a:t>
            </a:r>
            <a:r>
              <a:rPr lang="es-CO" dirty="0" smtClean="0"/>
              <a:t>la </a:t>
            </a:r>
            <a:r>
              <a:rPr lang="es-CO" dirty="0"/>
              <a:t>hierba. ¿Qué más puede desear el corazón que ser alimentado, vestido y cuidado? (</a:t>
            </a:r>
            <a:r>
              <a:rPr lang="es-CO" u="sng" dirty="0"/>
              <a:t>Luc. 12:6-28</a:t>
            </a:r>
            <a:r>
              <a:rPr lang="es-CO" dirty="0"/>
              <a:t>). </a:t>
            </a:r>
          </a:p>
        </p:txBody>
      </p:sp>
    </p:spTree>
    <p:extLst>
      <p:ext uri="{BB962C8B-B14F-4D97-AF65-F5344CB8AC3E}">
        <p14:creationId xmlns:p14="http://schemas.microsoft.com/office/powerpoint/2010/main" val="226609213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260648"/>
            <a:ext cx="8712968" cy="6408712"/>
          </a:xfrm>
          <a:solidFill>
            <a:schemeClr val="accent4">
              <a:lumMod val="40000"/>
              <a:lumOff val="60000"/>
            </a:schemeClr>
          </a:solidFill>
          <a:scene3d>
            <a:camera prst="orthographicFront"/>
            <a:lightRig rig="threePt" dir="t"/>
          </a:scene3d>
          <a:sp3d>
            <a:bevelT w="139700" prst="cross"/>
          </a:sp3d>
        </p:spPr>
        <p:txBody>
          <a:bodyPr>
            <a:normAutofit fontScale="85000" lnSpcReduction="20000"/>
          </a:bodyPr>
          <a:lstStyle/>
          <a:p>
            <a:pPr marL="0" indent="0">
              <a:buNone/>
            </a:pPr>
            <a:r>
              <a:rPr lang="es-CO" sz="4200" b="1" dirty="0">
                <a:solidFill>
                  <a:srgbClr val="FF0000"/>
                </a:solidFill>
              </a:rPr>
              <a:t>2</a:t>
            </a:r>
            <a:r>
              <a:rPr lang="es-CO" dirty="0"/>
              <a:t>. Por lo tanto, aunque usted mantenga a su familia, haga que todo su trabajo sea con moderación: “</a:t>
            </a:r>
            <a:r>
              <a:rPr lang="es-CO" dirty="0">
                <a:latin typeface="Agency FB" pitchFamily="34" charset="0"/>
              </a:rPr>
              <a:t>Vuestra modestia sea conocida de todos los hombres</a:t>
            </a:r>
            <a:r>
              <a:rPr lang="es-CO" dirty="0"/>
              <a:t>” </a:t>
            </a:r>
            <a:r>
              <a:rPr lang="es-CO" dirty="0" smtClean="0"/>
              <a:t>dice (</a:t>
            </a:r>
            <a:r>
              <a:rPr lang="es-CO" u="sng" dirty="0" smtClean="0"/>
              <a:t>Fil</a:t>
            </a:r>
            <a:r>
              <a:rPr lang="es-CO" u="sng" dirty="0"/>
              <a:t>. 4:5</a:t>
            </a:r>
            <a:r>
              <a:rPr lang="es-CO" dirty="0"/>
              <a:t>). </a:t>
            </a:r>
            <a:endParaRPr lang="es-CO" dirty="0" smtClean="0"/>
          </a:p>
          <a:p>
            <a:pPr marL="400050" lvl="1" indent="0">
              <a:buNone/>
            </a:pPr>
            <a:r>
              <a:rPr lang="es-CO" dirty="0" smtClean="0"/>
              <a:t>Cuídese </a:t>
            </a:r>
            <a:r>
              <a:rPr lang="es-CO" dirty="0"/>
              <a:t>de ocuparse tan intensamente de las cosas de este </a:t>
            </a:r>
            <a:r>
              <a:rPr lang="es-CO" dirty="0" smtClean="0"/>
              <a:t>mundo, pero que, de ninguna manera obstaculicen </a:t>
            </a:r>
            <a:r>
              <a:rPr lang="es-CO" dirty="0"/>
              <a:t>el cumplimiento de sus deberes y los de su familia hacia Dios, los cuales, </a:t>
            </a:r>
            <a:r>
              <a:rPr lang="es-CO" dirty="0" smtClean="0"/>
              <a:t>tiene </a:t>
            </a:r>
            <a:r>
              <a:rPr lang="es-CO" dirty="0"/>
              <a:t>que cumplir; como ser orar en privado, leer las Escrituras y reunirse con otros creyentes. </a:t>
            </a:r>
            <a:endParaRPr lang="es-CO" dirty="0" smtClean="0"/>
          </a:p>
          <a:p>
            <a:pPr marL="400050" lvl="1" indent="0">
              <a:buNone/>
            </a:pPr>
            <a:endParaRPr lang="es-CO" dirty="0"/>
          </a:p>
          <a:p>
            <a:pPr marL="400050" lvl="1" indent="0">
              <a:buNone/>
            </a:pPr>
            <a:r>
              <a:rPr lang="es-CO" dirty="0" smtClean="0"/>
              <a:t>Es </a:t>
            </a:r>
            <a:r>
              <a:rPr lang="es-CO" dirty="0"/>
              <a:t>indigno que los hombres, junto con sus familias vayan detrás de este mundo al punto de apartar su corazón de la adoración a Dios.  </a:t>
            </a:r>
            <a:r>
              <a:rPr lang="es-CO" dirty="0" smtClean="0"/>
              <a:t>Pablo nos dice: “</a:t>
            </a:r>
            <a:r>
              <a:rPr lang="es-CO" dirty="0" smtClean="0">
                <a:latin typeface="Agency FB" pitchFamily="34" charset="0"/>
              </a:rPr>
              <a:t>El </a:t>
            </a:r>
            <a:r>
              <a:rPr lang="es-CO" dirty="0">
                <a:latin typeface="Agency FB" pitchFamily="34" charset="0"/>
              </a:rPr>
              <a:t>tiempo es corto; lo que resta es, que los que tienen mujeres sean como los que no la tienen; y los que lloran, como los que no lloran; y los que se huelgan, como los que no se huelgan;... y los que usan de este mundo, como los que no usan; porque la apariencia de este mundo se pasa</a:t>
            </a:r>
            <a:r>
              <a:rPr lang="es-CO" dirty="0"/>
              <a:t>” (</a:t>
            </a:r>
            <a:r>
              <a:rPr lang="es-CO" u="sng" dirty="0"/>
              <a:t>1 Cor. 7:29-31</a:t>
            </a:r>
            <a:r>
              <a:rPr lang="es-CO" dirty="0"/>
              <a:t>). Muchos cristianos viven y actúan </a:t>
            </a:r>
            <a:r>
              <a:rPr lang="es-CO" dirty="0" smtClean="0"/>
              <a:t>en </a:t>
            </a:r>
            <a:r>
              <a:rPr lang="es-CO" dirty="0"/>
              <a:t>este mundo como si la religión fuera algo secundario, y como si este mundo fuera lo único que realmente necesita, </a:t>
            </a:r>
            <a:r>
              <a:rPr lang="es-CO" dirty="0" smtClean="0"/>
              <a:t>cuando </a:t>
            </a:r>
            <a:r>
              <a:rPr lang="es-CO" dirty="0"/>
              <a:t>en realidad todas las cosas de este mundo son transitorias, y la religión es lo único verdaderamente necesario </a:t>
            </a:r>
            <a:r>
              <a:rPr lang="es-CO" dirty="0" smtClean="0"/>
              <a:t>(</a:t>
            </a:r>
            <a:r>
              <a:rPr lang="es-CO" u="sng" dirty="0"/>
              <a:t>Luc. 10:40-42</a:t>
            </a:r>
            <a:r>
              <a:rPr lang="es-CO" dirty="0"/>
              <a:t>). </a:t>
            </a:r>
          </a:p>
          <a:p>
            <a:pPr marL="400050" lvl="1" indent="0">
              <a:buNone/>
            </a:pPr>
            <a:endParaRPr lang="es-CO" dirty="0"/>
          </a:p>
          <a:p>
            <a:endParaRPr lang="es-CO" dirty="0"/>
          </a:p>
        </p:txBody>
      </p:sp>
    </p:spTree>
    <p:extLst>
      <p:ext uri="{BB962C8B-B14F-4D97-AF65-F5344CB8AC3E}">
        <p14:creationId xmlns:p14="http://schemas.microsoft.com/office/powerpoint/2010/main" val="242724322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a:solidFill>
            <a:schemeClr val="accent4">
              <a:lumMod val="40000"/>
              <a:lumOff val="60000"/>
            </a:schemeClr>
          </a:solidFill>
          <a:scene3d>
            <a:camera prst="orthographicFront"/>
            <a:lightRig rig="threePt" dir="t"/>
          </a:scene3d>
          <a:sp3d>
            <a:bevelT prst="slope"/>
          </a:sp3d>
        </p:spPr>
        <p:txBody>
          <a:bodyPr>
            <a:normAutofit fontScale="85000" lnSpcReduction="10000"/>
          </a:bodyPr>
          <a:lstStyle/>
          <a:p>
            <a:pPr marL="0" indent="0">
              <a:buNone/>
            </a:pPr>
            <a:r>
              <a:rPr lang="es-CO" sz="3900" b="1" dirty="0">
                <a:solidFill>
                  <a:srgbClr val="FF0000"/>
                </a:solidFill>
              </a:rPr>
              <a:t>3</a:t>
            </a:r>
            <a:r>
              <a:rPr lang="es-CO" dirty="0"/>
              <a:t>. Si quiere ser la cabeza de una familia digna de usted, debe ocuparse de que haya armonía cristiana entre los que </a:t>
            </a:r>
            <a:r>
              <a:rPr lang="es-CO" dirty="0" smtClean="0"/>
              <a:t>dependen </a:t>
            </a:r>
            <a:r>
              <a:rPr lang="es-CO" dirty="0"/>
              <a:t>de usted, como sucede en la familia donde gobierna alguien que teme a Dios. </a:t>
            </a:r>
          </a:p>
          <a:p>
            <a:r>
              <a:rPr lang="es-CO" dirty="0"/>
              <a:t>(</a:t>
            </a:r>
            <a:r>
              <a:rPr lang="es-CO" b="1" dirty="0"/>
              <a:t>1</a:t>
            </a:r>
            <a:r>
              <a:rPr lang="es-CO" dirty="0"/>
              <a:t>.) Debe usted asegurarse de que sus hijos y sirvientes estén sujetos a la Palabra de Dios; porque aunque le </a:t>
            </a:r>
            <a:r>
              <a:rPr lang="es-CO" dirty="0" smtClean="0"/>
              <a:t>corresponde </a:t>
            </a:r>
            <a:r>
              <a:rPr lang="es-CO" dirty="0"/>
              <a:t>sólo a Dios gobernar el corazón, él espera que usted gobierne al hombre exterior; porque si no lo hace, </a:t>
            </a:r>
            <a:r>
              <a:rPr lang="es-CO" dirty="0" smtClean="0"/>
              <a:t>puede </a:t>
            </a:r>
            <a:r>
              <a:rPr lang="es-CO" dirty="0"/>
              <a:t>en poco tiempo cortar su descendencia [aun todos los varones] (</a:t>
            </a:r>
            <a:r>
              <a:rPr lang="es-CO" u="sng" dirty="0"/>
              <a:t>1 Sam. 3:11-14</a:t>
            </a:r>
            <a:r>
              <a:rPr lang="es-CO" dirty="0"/>
              <a:t>). </a:t>
            </a:r>
            <a:endParaRPr lang="es-CO" dirty="0" smtClean="0"/>
          </a:p>
          <a:p>
            <a:r>
              <a:rPr lang="es-CO" dirty="0" smtClean="0">
                <a:solidFill>
                  <a:srgbClr val="FF0000"/>
                </a:solidFill>
              </a:rPr>
              <a:t>Ocúpese</a:t>
            </a:r>
            <a:r>
              <a:rPr lang="es-CO" dirty="0">
                <a:solidFill>
                  <a:srgbClr val="FF0000"/>
                </a:solidFill>
              </a:rPr>
              <a:t>, entonces, de que </a:t>
            </a:r>
            <a:r>
              <a:rPr lang="es-CO" dirty="0" smtClean="0">
                <a:solidFill>
                  <a:srgbClr val="FF0000"/>
                </a:solidFill>
              </a:rPr>
              <a:t>sean </a:t>
            </a:r>
            <a:r>
              <a:rPr lang="es-CO" dirty="0">
                <a:solidFill>
                  <a:srgbClr val="FF0000"/>
                </a:solidFill>
              </a:rPr>
              <a:t>sobrios en todas las cosas, en sus vestidos, su lenguaje, que no sean glotones ni borrachos; ni deje que sus hijos </a:t>
            </a:r>
            <a:r>
              <a:rPr lang="es-CO" dirty="0" smtClean="0">
                <a:solidFill>
                  <a:srgbClr val="FF0000"/>
                </a:solidFill>
              </a:rPr>
              <a:t>maltraten </a:t>
            </a:r>
            <a:r>
              <a:rPr lang="es-CO" dirty="0">
                <a:solidFill>
                  <a:srgbClr val="FF0000"/>
                </a:solidFill>
              </a:rPr>
              <a:t>sin razón a sus sirvientes ni que se traten neciamente los unos a los otros. </a:t>
            </a:r>
          </a:p>
        </p:txBody>
      </p:sp>
    </p:spTree>
    <p:extLst>
      <p:ext uri="{BB962C8B-B14F-4D97-AF65-F5344CB8AC3E}">
        <p14:creationId xmlns:p14="http://schemas.microsoft.com/office/powerpoint/2010/main" val="340514546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3">
              <a:lumMod val="60000"/>
              <a:lumOff val="40000"/>
            </a:schemeClr>
          </a:solidFill>
          <a:scene3d>
            <a:camera prst="orthographicFront"/>
            <a:lightRig rig="threePt" dir="t"/>
          </a:scene3d>
          <a:sp3d>
            <a:bevelT prst="convex"/>
          </a:sp3d>
        </p:spPr>
        <p:txBody>
          <a:bodyPr>
            <a:normAutofit fontScale="85000" lnSpcReduction="10000"/>
          </a:bodyPr>
          <a:lstStyle/>
          <a:p>
            <a:pPr marL="0" indent="0">
              <a:buNone/>
            </a:pPr>
            <a:r>
              <a:rPr lang="es-CO" dirty="0"/>
              <a:t>(</a:t>
            </a:r>
            <a:r>
              <a:rPr lang="es-CO" sz="3800" b="1" dirty="0"/>
              <a:t>2</a:t>
            </a:r>
            <a:r>
              <a:rPr lang="es-CO" dirty="0"/>
              <a:t>.) Aprenda a distinguir entre cualquier ofensa que su familia le haya hecho a usted y la que le haya hecho a Dios; y aunque debe ser muy celoso del Señor y no tolerar nada que sea una transgresión abierta contra él; debe aquí mostrar su discernimiento y pasar por alto y olvidar las ofensas personales: “</a:t>
            </a:r>
            <a:r>
              <a:rPr lang="es-CO" dirty="0">
                <a:latin typeface="Agency FB" pitchFamily="34" charset="0"/>
              </a:rPr>
              <a:t>El amor cubrirá multitud de pecados</a:t>
            </a:r>
            <a:r>
              <a:rPr lang="es-CO" dirty="0" smtClean="0"/>
              <a:t>.” dice (</a:t>
            </a:r>
            <a:r>
              <a:rPr lang="es-CO" u="sng" dirty="0" smtClean="0"/>
              <a:t>1 Ped.4:8</a:t>
            </a:r>
            <a:r>
              <a:rPr lang="es-CO" dirty="0" smtClean="0"/>
              <a:t>). </a:t>
            </a:r>
            <a:endParaRPr lang="es-CO" dirty="0"/>
          </a:p>
          <a:p>
            <a:endParaRPr lang="es-CO" dirty="0" smtClean="0"/>
          </a:p>
          <a:p>
            <a:r>
              <a:rPr lang="es-CO" dirty="0" smtClean="0"/>
              <a:t>No </a:t>
            </a:r>
            <a:r>
              <a:rPr lang="es-CO" dirty="0"/>
              <a:t>sea como los que se enfurecen, cuyas miradas parecen las de un loco cuando alguien los ofende; pero, que se ríen o hacen caso omiso y no reprenden cuando alguien deshonra a Dios. “</a:t>
            </a:r>
            <a:r>
              <a:rPr lang="es-CO" dirty="0">
                <a:latin typeface="Agency FB" pitchFamily="34" charset="0"/>
              </a:rPr>
              <a:t>Que gobierne bien su casa, que tenga sus hijos en sujeción con toda honestidad</a:t>
            </a:r>
            <a:r>
              <a:rPr lang="es-CO" dirty="0"/>
              <a:t>” (</a:t>
            </a:r>
            <a:r>
              <a:rPr lang="es-CO" u="sng" dirty="0"/>
              <a:t>1 Tim. 3:4</a:t>
            </a:r>
            <a:r>
              <a:rPr lang="es-CO" dirty="0"/>
              <a:t>). </a:t>
            </a:r>
            <a:endParaRPr lang="es-CO" dirty="0" smtClean="0"/>
          </a:p>
          <a:p>
            <a:r>
              <a:rPr lang="es-CO" dirty="0" smtClean="0"/>
              <a:t>Salomón </a:t>
            </a:r>
            <a:r>
              <a:rPr lang="es-CO" dirty="0"/>
              <a:t>a veces era tan grandioso en este sentido que dejaba atónitos a los que lo visitaban </a:t>
            </a:r>
            <a:r>
              <a:rPr lang="es-CO" dirty="0" smtClean="0"/>
              <a:t>(</a:t>
            </a:r>
            <a:r>
              <a:rPr lang="es-CO" u="sng" dirty="0" smtClean="0"/>
              <a:t>2 Cron. </a:t>
            </a:r>
            <a:r>
              <a:rPr lang="es-CO" u="sng" dirty="0"/>
              <a:t>9:3, 4</a:t>
            </a:r>
            <a:r>
              <a:rPr lang="es-CO" dirty="0"/>
              <a:t>). </a:t>
            </a:r>
          </a:p>
        </p:txBody>
      </p:sp>
    </p:spTree>
    <p:extLst>
      <p:ext uri="{BB962C8B-B14F-4D97-AF65-F5344CB8AC3E}">
        <p14:creationId xmlns:p14="http://schemas.microsoft.com/office/powerpoint/2010/main" val="48805804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8517632" cy="6192688"/>
          </a:xfrm>
          <a:solidFill>
            <a:schemeClr val="accent4">
              <a:lumMod val="40000"/>
              <a:lumOff val="60000"/>
            </a:schemeClr>
          </a:solidFill>
          <a:scene3d>
            <a:camera prst="orthographicFront"/>
            <a:lightRig rig="threePt" dir="t"/>
          </a:scene3d>
          <a:sp3d>
            <a:bevelT prst="slope"/>
          </a:sp3d>
        </p:spPr>
        <p:txBody>
          <a:bodyPr>
            <a:normAutofit fontScale="85000" lnSpcReduction="20000"/>
          </a:bodyPr>
          <a:lstStyle/>
          <a:p>
            <a:pPr marL="0" indent="0">
              <a:buNone/>
            </a:pPr>
            <a:r>
              <a:rPr lang="es-CO" dirty="0" smtClean="0"/>
              <a:t>¿</a:t>
            </a:r>
            <a:r>
              <a:rPr lang="es-CO" dirty="0"/>
              <a:t>Tiene usted una esposa? Debe considerar cómo se comporta en esa relación: y para hacerlo correctamente, tiene </a:t>
            </a:r>
            <a:r>
              <a:rPr lang="es-CO" dirty="0" smtClean="0"/>
              <a:t>que </a:t>
            </a:r>
            <a:r>
              <a:rPr lang="es-CO" dirty="0"/>
              <a:t>considerar la condición de su esposa: si realmente cree o no. Primero, si cree, entonces: </a:t>
            </a:r>
          </a:p>
          <a:p>
            <a:r>
              <a:rPr lang="es-CO" sz="3800" b="1" dirty="0"/>
              <a:t>1</a:t>
            </a:r>
            <a:r>
              <a:rPr lang="es-CO" dirty="0"/>
              <a:t>. Tiene usted el compromiso de bendecir a Dios por ella; </a:t>
            </a:r>
            <a:r>
              <a:rPr lang="es-CO" dirty="0" smtClean="0"/>
              <a:t>«</a:t>
            </a:r>
            <a:r>
              <a:rPr lang="es-CO" dirty="0" smtClean="0">
                <a:latin typeface="Agency FB" pitchFamily="34" charset="0"/>
              </a:rPr>
              <a:t>porque </a:t>
            </a:r>
            <a:r>
              <a:rPr lang="es-CO" dirty="0">
                <a:latin typeface="Agency FB" pitchFamily="34" charset="0"/>
              </a:rPr>
              <a:t>su estima sobrepasa a la de piedras preciosas, y </a:t>
            </a:r>
            <a:r>
              <a:rPr lang="es-CO" dirty="0" smtClean="0">
                <a:latin typeface="Agency FB" pitchFamily="34" charset="0"/>
              </a:rPr>
              <a:t>ella </a:t>
            </a:r>
            <a:r>
              <a:rPr lang="es-CO" dirty="0">
                <a:latin typeface="Agency FB" pitchFamily="34" charset="0"/>
              </a:rPr>
              <a:t>es la bendición de Dios para usted, y es para su </a:t>
            </a:r>
            <a:r>
              <a:rPr lang="es-CO" dirty="0" smtClean="0">
                <a:latin typeface="Agency FB" pitchFamily="34" charset="0"/>
              </a:rPr>
              <a:t>gloria</a:t>
            </a:r>
            <a:r>
              <a:rPr lang="es-CO" dirty="0" smtClean="0"/>
              <a:t>» (</a:t>
            </a:r>
            <a:r>
              <a:rPr lang="es-CO" u="sng" dirty="0" smtClean="0"/>
              <a:t>ver Prov</a:t>
            </a:r>
            <a:r>
              <a:rPr lang="es-CO" u="sng" dirty="0"/>
              <a:t>. 12:4; 31:10; 1 Cor. 11:7</a:t>
            </a:r>
            <a:r>
              <a:rPr lang="es-CO" dirty="0"/>
              <a:t>). “</a:t>
            </a:r>
            <a:r>
              <a:rPr lang="es-CO" u="sng" dirty="0"/>
              <a:t>Engañosa es la gracia, y </a:t>
            </a:r>
            <a:r>
              <a:rPr lang="es-CO" u="sng" dirty="0" smtClean="0"/>
              <a:t>vana </a:t>
            </a:r>
            <a:r>
              <a:rPr lang="es-CO" u="sng" dirty="0"/>
              <a:t>la hermosura: la mujer que tiene a Jehová, ésa será alabada</a:t>
            </a:r>
            <a:r>
              <a:rPr lang="es-CO" dirty="0"/>
              <a:t>” (</a:t>
            </a:r>
            <a:r>
              <a:rPr lang="es-CO" u="sng" dirty="0"/>
              <a:t>Prov. 31:30</a:t>
            </a:r>
            <a:r>
              <a:rPr lang="es-CO" dirty="0"/>
              <a:t>). </a:t>
            </a:r>
          </a:p>
          <a:p>
            <a:r>
              <a:rPr lang="es-CO" sz="3800" b="1" dirty="0"/>
              <a:t>2</a:t>
            </a:r>
            <a:r>
              <a:rPr lang="es-CO" dirty="0"/>
              <a:t>. Debe amarla por dos razones: (</a:t>
            </a:r>
            <a:r>
              <a:rPr lang="es-CO" sz="3300" b="1" dirty="0"/>
              <a:t>1</a:t>
            </a:r>
            <a:r>
              <a:rPr lang="es-CO" dirty="0"/>
              <a:t>.) Es su propia carne y hueso: “</a:t>
            </a:r>
            <a:r>
              <a:rPr lang="es-CO" dirty="0">
                <a:latin typeface="Agency FB" pitchFamily="34" charset="0"/>
              </a:rPr>
              <a:t>Porque ninguno aborreció jamás a su propia </a:t>
            </a:r>
            <a:r>
              <a:rPr lang="es-CO" dirty="0" smtClean="0">
                <a:latin typeface="Agency FB" pitchFamily="34" charset="0"/>
              </a:rPr>
              <a:t>carne</a:t>
            </a:r>
            <a:r>
              <a:rPr lang="es-CO" dirty="0"/>
              <a:t>” (</a:t>
            </a:r>
            <a:r>
              <a:rPr lang="es-CO" u="sng" dirty="0"/>
              <a:t>Ef. 5:29</a:t>
            </a:r>
            <a:r>
              <a:rPr lang="es-CO" dirty="0"/>
              <a:t>). (</a:t>
            </a:r>
            <a:r>
              <a:rPr lang="es-CO" sz="3300" b="1" dirty="0"/>
              <a:t>2</a:t>
            </a:r>
            <a:r>
              <a:rPr lang="es-CO" dirty="0"/>
              <a:t>.) Es, junto con usted, heredera de la gracia de vida (</a:t>
            </a:r>
            <a:r>
              <a:rPr lang="es-CO" u="sng" dirty="0"/>
              <a:t>1 Pedro 3:7</a:t>
            </a:r>
            <a:r>
              <a:rPr lang="es-CO" dirty="0"/>
              <a:t>). </a:t>
            </a:r>
            <a:r>
              <a:rPr lang="es-CO" dirty="0">
                <a:solidFill>
                  <a:srgbClr val="FF0000"/>
                </a:solidFill>
              </a:rPr>
              <a:t>Esto, digo, debe motivarlo a </a:t>
            </a:r>
            <a:r>
              <a:rPr lang="es-CO" dirty="0" smtClean="0">
                <a:solidFill>
                  <a:srgbClr val="FF0000"/>
                </a:solidFill>
              </a:rPr>
              <a:t>amarla </a:t>
            </a:r>
            <a:r>
              <a:rPr lang="es-CO" dirty="0">
                <a:solidFill>
                  <a:srgbClr val="FF0000"/>
                </a:solidFill>
              </a:rPr>
              <a:t>con amor cristiano; amarla, creyendo que ambos son los muy amados de Dios y del Señor Jesucristo y que </a:t>
            </a:r>
            <a:r>
              <a:rPr lang="es-CO" dirty="0" smtClean="0">
                <a:solidFill>
                  <a:srgbClr val="FF0000"/>
                </a:solidFill>
              </a:rPr>
              <a:t>estarán </a:t>
            </a:r>
            <a:r>
              <a:rPr lang="es-CO" dirty="0">
                <a:solidFill>
                  <a:srgbClr val="FF0000"/>
                </a:solidFill>
              </a:rPr>
              <a:t>juntos cuando disfruten de la vida eterna con él. </a:t>
            </a:r>
          </a:p>
        </p:txBody>
      </p:sp>
    </p:spTree>
    <p:extLst>
      <p:ext uri="{BB962C8B-B14F-4D97-AF65-F5344CB8AC3E}">
        <p14:creationId xmlns:p14="http://schemas.microsoft.com/office/powerpoint/2010/main" val="381494162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4">
              <a:lumMod val="40000"/>
              <a:lumOff val="60000"/>
            </a:schemeClr>
          </a:solidFill>
          <a:scene3d>
            <a:camera prst="orthographicFront"/>
            <a:lightRig rig="threePt" dir="t"/>
          </a:scene3d>
          <a:sp3d>
            <a:bevelT prst="convex"/>
          </a:sp3d>
        </p:spPr>
        <p:txBody>
          <a:bodyPr>
            <a:normAutofit fontScale="92500" lnSpcReduction="10000"/>
          </a:bodyPr>
          <a:lstStyle/>
          <a:p>
            <a:pPr marL="0" indent="0">
              <a:buNone/>
            </a:pPr>
            <a:r>
              <a:rPr lang="es-CO" sz="3500" b="1" dirty="0"/>
              <a:t>3</a:t>
            </a:r>
            <a:r>
              <a:rPr lang="es-CO" dirty="0"/>
              <a:t>. Debe conducirse usted hacia ella y delante de ella, como lo hace Cristo hacia su iglesia y delante de ella; como dice el apóstol: Los hombres deben amar a sus esposas “</a:t>
            </a:r>
            <a:r>
              <a:rPr lang="es-CO" dirty="0">
                <a:latin typeface="Agency FB" pitchFamily="34" charset="0"/>
              </a:rPr>
              <a:t>así como Cristo amó a la iglesia, y se entregó a sí mismo por ella</a:t>
            </a:r>
            <a:r>
              <a:rPr lang="es-CO" dirty="0"/>
              <a:t>” (</a:t>
            </a:r>
            <a:r>
              <a:rPr lang="es-CO" u="sng" dirty="0"/>
              <a:t>Ef. 5:25</a:t>
            </a:r>
            <a:r>
              <a:rPr lang="es-CO" dirty="0"/>
              <a:t>). </a:t>
            </a:r>
            <a:endParaRPr lang="es-CO" dirty="0" smtClean="0"/>
          </a:p>
          <a:p>
            <a:pPr marL="400050" lvl="1" indent="0">
              <a:buNone/>
            </a:pPr>
            <a:endParaRPr lang="es-CO" dirty="0" smtClean="0"/>
          </a:p>
          <a:p>
            <a:pPr marL="400050" lvl="1" indent="0">
              <a:buNone/>
            </a:pPr>
            <a:r>
              <a:rPr lang="es-CO" dirty="0" smtClean="0">
                <a:solidFill>
                  <a:srgbClr val="FF0000"/>
                </a:solidFill>
              </a:rPr>
              <a:t>Cuando </a:t>
            </a:r>
            <a:r>
              <a:rPr lang="es-CO" dirty="0">
                <a:solidFill>
                  <a:srgbClr val="FF0000"/>
                </a:solidFill>
              </a:rPr>
              <a:t>los esposos se comportan como deben, entonces no serán sólo esposos, sino el cumplimiento de una ordenanza de Dios para la esposa, que le predica a ella la conducta de Cristo hacia su esposa. Una dulce fragancia envuelve las relaciones de los esposos y esposas que creen</a:t>
            </a:r>
            <a:r>
              <a:rPr lang="es-CO" dirty="0"/>
              <a:t> (</a:t>
            </a:r>
            <a:r>
              <a:rPr lang="es-CO" u="sng" dirty="0"/>
              <a:t>Ef. 4:32</a:t>
            </a:r>
            <a:r>
              <a:rPr lang="es-CO" dirty="0"/>
              <a:t>); la esposa, digo significando la iglesia, y el esposo su cabeza y salvador, “</a:t>
            </a:r>
            <a:r>
              <a:rPr lang="es-CO" dirty="0">
                <a:latin typeface="Agency FB" pitchFamily="34" charset="0"/>
              </a:rPr>
              <a:t>Porque el marido es cabeza de la mujer, así como Cristo es cabeza de la iglesia</a:t>
            </a:r>
            <a:r>
              <a:rPr lang="es-CO" dirty="0"/>
              <a:t>” (</a:t>
            </a:r>
            <a:r>
              <a:rPr lang="es-CO" u="sng" dirty="0"/>
              <a:t>Ef. 5:23</a:t>
            </a:r>
            <a:r>
              <a:rPr lang="es-CO" dirty="0"/>
              <a:t>) y él es el Salvador del cuerpo. </a:t>
            </a:r>
          </a:p>
        </p:txBody>
      </p:sp>
    </p:spTree>
    <p:extLst>
      <p:ext uri="{BB962C8B-B14F-4D97-AF65-F5344CB8AC3E}">
        <p14:creationId xmlns:p14="http://schemas.microsoft.com/office/powerpoint/2010/main" val="76902322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a:solidFill>
            <a:schemeClr val="accent3">
              <a:lumMod val="60000"/>
              <a:lumOff val="40000"/>
            </a:schemeClr>
          </a:solidFill>
          <a:scene3d>
            <a:camera prst="orthographicFront"/>
            <a:lightRig rig="threePt" dir="t"/>
          </a:scene3d>
          <a:sp3d>
            <a:bevelT prst="relaxedInset"/>
          </a:sp3d>
        </p:spPr>
        <p:txBody>
          <a:bodyPr>
            <a:normAutofit fontScale="70000" lnSpcReduction="20000"/>
          </a:bodyPr>
          <a:lstStyle/>
          <a:p>
            <a:pPr marL="0" indent="0">
              <a:buNone/>
            </a:pPr>
            <a:r>
              <a:rPr lang="es-CO" dirty="0">
                <a:solidFill>
                  <a:srgbClr val="FF0000"/>
                </a:solidFill>
              </a:rPr>
              <a:t>Éste es uno de los propósitos principales por el cual Dios instituyó el matrimonio, que Cristo y su iglesia, </a:t>
            </a:r>
            <a:r>
              <a:rPr lang="es-CO" dirty="0" smtClean="0">
                <a:solidFill>
                  <a:srgbClr val="FF0000"/>
                </a:solidFill>
              </a:rPr>
              <a:t>figuradamente</a:t>
            </a:r>
            <a:r>
              <a:rPr lang="es-CO" dirty="0">
                <a:solidFill>
                  <a:srgbClr val="FF0000"/>
                </a:solidFill>
              </a:rPr>
              <a:t>, estén dondequiera que haya una pareja que cree por gracia. Por lo tanto, el esposo que se comporta </a:t>
            </a:r>
            <a:r>
              <a:rPr lang="es-CO" dirty="0" smtClean="0">
                <a:solidFill>
                  <a:srgbClr val="FF0000"/>
                </a:solidFill>
              </a:rPr>
              <a:t>indiscretamente </a:t>
            </a:r>
            <a:r>
              <a:rPr lang="es-CO" dirty="0">
                <a:solidFill>
                  <a:srgbClr val="FF0000"/>
                </a:solidFill>
              </a:rPr>
              <a:t>hacia su esposa, no sólo se comporta contrariamente a la regla, sino que provoca que su esposa </a:t>
            </a:r>
            <a:r>
              <a:rPr lang="es-CO" dirty="0" smtClean="0">
                <a:solidFill>
                  <a:srgbClr val="FF0000"/>
                </a:solidFill>
              </a:rPr>
              <a:t>pierda </a:t>
            </a:r>
            <a:r>
              <a:rPr lang="es-CO" dirty="0">
                <a:solidFill>
                  <a:srgbClr val="FF0000"/>
                </a:solidFill>
              </a:rPr>
              <a:t>el beneficio de tal ordenanza, frustra el misterio de su relación. </a:t>
            </a:r>
          </a:p>
          <a:p>
            <a:r>
              <a:rPr lang="es-CO" dirty="0"/>
              <a:t>Por lo tanto digo: “</a:t>
            </a:r>
            <a:r>
              <a:rPr lang="es-CO" dirty="0">
                <a:latin typeface="Agency FB" pitchFamily="34" charset="0"/>
              </a:rPr>
              <a:t>Así también los maridos deben amar a sus mujeres como a sus mismos cuerpos. El que ama a su </a:t>
            </a:r>
            <a:r>
              <a:rPr lang="es-CO" dirty="0" smtClean="0">
                <a:latin typeface="Agency FB" pitchFamily="34" charset="0"/>
              </a:rPr>
              <a:t>mujer</a:t>
            </a:r>
            <a:r>
              <a:rPr lang="es-CO" dirty="0">
                <a:latin typeface="Agency FB" pitchFamily="34" charset="0"/>
              </a:rPr>
              <a:t>, a sí mismo se ama. Porque ninguno aborreció jamás a su propia carne, antes la sustenta y regala, como </a:t>
            </a:r>
            <a:r>
              <a:rPr lang="es-CO" dirty="0" smtClean="0">
                <a:latin typeface="Agency FB" pitchFamily="34" charset="0"/>
              </a:rPr>
              <a:t>también </a:t>
            </a:r>
            <a:r>
              <a:rPr lang="es-CO" dirty="0">
                <a:latin typeface="Agency FB" pitchFamily="34" charset="0"/>
              </a:rPr>
              <a:t>Cristo a la iglesia</a:t>
            </a:r>
            <a:r>
              <a:rPr lang="es-CO" dirty="0"/>
              <a:t>” (</a:t>
            </a:r>
            <a:r>
              <a:rPr lang="es-CO" u="sng" dirty="0"/>
              <a:t>Ef. 5:28, 29</a:t>
            </a:r>
            <a:r>
              <a:rPr lang="es-CO" dirty="0"/>
              <a:t>). </a:t>
            </a:r>
            <a:endParaRPr lang="es-CO" dirty="0" smtClean="0"/>
          </a:p>
          <a:p>
            <a:r>
              <a:rPr lang="es-CO" dirty="0" smtClean="0"/>
              <a:t>Cristo </a:t>
            </a:r>
            <a:r>
              <a:rPr lang="es-CO" dirty="0"/>
              <a:t>dio su vida por su iglesia, cubre sus debilidades, le transmite su </a:t>
            </a:r>
            <a:r>
              <a:rPr lang="es-CO" dirty="0" smtClean="0"/>
              <a:t>sabiduría</a:t>
            </a:r>
            <a:r>
              <a:rPr lang="es-CO" dirty="0"/>
              <a:t>, la protege y la ayuda en sus asuntos en este mundo; y lo mismo debe hacer el esposo por su esposa. </a:t>
            </a:r>
          </a:p>
          <a:p>
            <a:r>
              <a:rPr lang="es-CO" dirty="0"/>
              <a:t>Salomón y la hija de Faraón dominaban el arte de hacer esto, como pueden comprobarlo en el Cantar de los </a:t>
            </a:r>
            <a:r>
              <a:rPr lang="es-CO" dirty="0" smtClean="0"/>
              <a:t>Cantares</a:t>
            </a:r>
            <a:r>
              <a:rPr lang="es-CO" dirty="0"/>
              <a:t>. Por lo tanto cargue con las debilidades de ella, ayúdela en sus enfermedades, hónrela como al </a:t>
            </a:r>
            <a:r>
              <a:rPr lang="es-CO" dirty="0" smtClean="0"/>
              <a:t>«</a:t>
            </a:r>
            <a:r>
              <a:rPr lang="es-CO" dirty="0" smtClean="0">
                <a:latin typeface="Agency FB" pitchFamily="34" charset="0"/>
              </a:rPr>
              <a:t>vaso </a:t>
            </a:r>
            <a:r>
              <a:rPr lang="es-CO" dirty="0">
                <a:latin typeface="Agency FB" pitchFamily="34" charset="0"/>
              </a:rPr>
              <a:t>más </a:t>
            </a:r>
            <a:r>
              <a:rPr lang="es-CO" dirty="0" smtClean="0">
                <a:latin typeface="Agency FB" pitchFamily="34" charset="0"/>
              </a:rPr>
              <a:t>débil</a:t>
            </a:r>
            <a:r>
              <a:rPr lang="es-CO" dirty="0" smtClean="0"/>
              <a:t>» </a:t>
            </a:r>
            <a:r>
              <a:rPr lang="es-CO" dirty="0"/>
              <a:t>y tenga en cuenta la fragilidad de su cuerpo (</a:t>
            </a:r>
            <a:r>
              <a:rPr lang="es-CO" u="sng" dirty="0"/>
              <a:t>1 Pedro 3:7</a:t>
            </a:r>
            <a:r>
              <a:rPr lang="es-CO" dirty="0"/>
              <a:t>). </a:t>
            </a:r>
          </a:p>
          <a:p>
            <a:r>
              <a:rPr lang="es-CO" dirty="0"/>
              <a:t>En resumen, </a:t>
            </a:r>
            <a:r>
              <a:rPr lang="es-CO" dirty="0">
                <a:solidFill>
                  <a:srgbClr val="FF0000"/>
                </a:solidFill>
              </a:rPr>
              <a:t>sea tal esposo para su esposa creyente que ella pueda decir que Dios no sólo le ha dado marido, sino </a:t>
            </a:r>
            <a:r>
              <a:rPr lang="es-CO" dirty="0" smtClean="0">
                <a:solidFill>
                  <a:srgbClr val="FF0000"/>
                </a:solidFill>
              </a:rPr>
              <a:t>un </a:t>
            </a:r>
            <a:r>
              <a:rPr lang="es-CO" dirty="0">
                <a:solidFill>
                  <a:srgbClr val="FF0000"/>
                </a:solidFill>
              </a:rPr>
              <a:t>esposo que demuestra todos los días la conducta de Cristo hacia su iglesia.</a:t>
            </a:r>
          </a:p>
          <a:p>
            <a:endParaRPr lang="es-CO" dirty="0">
              <a:solidFill>
                <a:srgbClr val="FF0000"/>
              </a:solidFill>
            </a:endParaRPr>
          </a:p>
        </p:txBody>
      </p:sp>
    </p:spTree>
    <p:extLst>
      <p:ext uri="{BB962C8B-B14F-4D97-AF65-F5344CB8AC3E}">
        <p14:creationId xmlns:p14="http://schemas.microsoft.com/office/powerpoint/2010/main" val="300372684"/>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anim calcmode="lin" valueType="num">
                                      <p:cBhvr>
                                        <p:cTn id="8"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2" end="2"/>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2000"/>
                                        <p:tgtEl>
                                          <p:spTgt spid="3">
                                            <p:txEl>
                                              <p:pRg st="4" end="4"/>
                                            </p:txEl>
                                          </p:spTgt>
                                        </p:tgtEl>
                                      </p:cBhvr>
                                    </p:animEffect>
                                    <p:anim calcmode="lin" valueType="num">
                                      <p:cBhvr>
                                        <p:cTn id="18"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336704"/>
          </a:xfrm>
          <a:solidFill>
            <a:schemeClr val="accent4">
              <a:lumMod val="40000"/>
              <a:lumOff val="60000"/>
            </a:schemeClr>
          </a:solidFill>
          <a:scene3d>
            <a:camera prst="orthographicFront"/>
            <a:lightRig rig="threePt" dir="t"/>
          </a:scene3d>
          <a:sp3d>
            <a:bevelT prst="slope"/>
          </a:sp3d>
        </p:spPr>
        <p:txBody>
          <a:bodyPr>
            <a:normAutofit fontScale="77500" lnSpcReduction="20000"/>
          </a:bodyPr>
          <a:lstStyle/>
          <a:p>
            <a:pPr marL="0" indent="0">
              <a:buNone/>
            </a:pPr>
            <a:r>
              <a:rPr lang="es-CO" dirty="0" smtClean="0"/>
              <a:t>Por otra parte, </a:t>
            </a:r>
            <a:r>
              <a:rPr lang="es-CO" dirty="0"/>
              <a:t>si su esposa es inconversa o carnal, también tiene un deber que cumplir, que está obligado a cumplir por </a:t>
            </a:r>
            <a:r>
              <a:rPr lang="es-CO" dirty="0" smtClean="0"/>
              <a:t>dos </a:t>
            </a:r>
            <a:r>
              <a:rPr lang="es-CO" dirty="0"/>
              <a:t>razones</a:t>
            </a:r>
            <a:r>
              <a:rPr lang="es-CO" dirty="0" smtClean="0"/>
              <a:t>:</a:t>
            </a:r>
          </a:p>
          <a:p>
            <a:pPr marL="400050" lvl="1" indent="0">
              <a:buNone/>
            </a:pPr>
            <a:endParaRPr lang="es-CO" dirty="0" smtClean="0"/>
          </a:p>
          <a:p>
            <a:pPr marL="400050" lvl="1" indent="0">
              <a:buNone/>
            </a:pPr>
            <a:r>
              <a:rPr lang="es-CO" sz="3100" b="1" dirty="0" smtClean="0"/>
              <a:t>1</a:t>
            </a:r>
            <a:r>
              <a:rPr lang="es-CO" sz="3100" b="1" dirty="0"/>
              <a:t>. </a:t>
            </a:r>
            <a:r>
              <a:rPr lang="es-CO" dirty="0">
                <a:solidFill>
                  <a:srgbClr val="FF0000"/>
                </a:solidFill>
              </a:rPr>
              <a:t>Porque corre el peligro continuo de la condenación eterna</a:t>
            </a:r>
            <a:r>
              <a:rPr lang="es-CO" dirty="0"/>
              <a:t>. </a:t>
            </a:r>
            <a:endParaRPr lang="es-CO" dirty="0" smtClean="0"/>
          </a:p>
          <a:p>
            <a:pPr marL="400050" lvl="1" indent="0">
              <a:buNone/>
            </a:pPr>
            <a:r>
              <a:rPr lang="es-CO" sz="3100" b="1" dirty="0" smtClean="0"/>
              <a:t>2</a:t>
            </a:r>
            <a:r>
              <a:rPr lang="es-CO" dirty="0"/>
              <a:t>. </a:t>
            </a:r>
            <a:r>
              <a:rPr lang="es-CO" dirty="0">
                <a:solidFill>
                  <a:srgbClr val="FF0000"/>
                </a:solidFill>
              </a:rPr>
              <a:t>Porque es su esposa la que está en esta </a:t>
            </a:r>
            <a:r>
              <a:rPr lang="es-CO" dirty="0" smtClean="0">
                <a:solidFill>
                  <a:srgbClr val="FF0000"/>
                </a:solidFill>
              </a:rPr>
              <a:t>condición </a:t>
            </a:r>
            <a:r>
              <a:rPr lang="es-CO" dirty="0">
                <a:solidFill>
                  <a:srgbClr val="FF0000"/>
                </a:solidFill>
              </a:rPr>
              <a:t>impía. </a:t>
            </a:r>
          </a:p>
          <a:p>
            <a:endParaRPr lang="es-CO" dirty="0" smtClean="0"/>
          </a:p>
          <a:p>
            <a:pPr marL="0" indent="0">
              <a:buNone/>
            </a:pPr>
            <a:r>
              <a:rPr lang="es-CO" dirty="0" smtClean="0"/>
              <a:t>¡</a:t>
            </a:r>
            <a:r>
              <a:rPr lang="es-CO" dirty="0"/>
              <a:t>Oh! ¡qué poco sentido del valor de las almas hay en el corazón de algunos maridos, que manifiestan una conducta </a:t>
            </a:r>
            <a:r>
              <a:rPr lang="es-CO" dirty="0" smtClean="0"/>
              <a:t>poco </a:t>
            </a:r>
            <a:r>
              <a:rPr lang="es-CO" dirty="0"/>
              <a:t>cristiana hacia sus esposas y delante de ellas! Ahora bien, si quiere tener las cualidades de una conducta </a:t>
            </a:r>
            <a:r>
              <a:rPr lang="es-CO" dirty="0" smtClean="0"/>
              <a:t>apropiada</a:t>
            </a:r>
            <a:r>
              <a:rPr lang="es-CO" dirty="0"/>
              <a:t>: </a:t>
            </a:r>
          </a:p>
          <a:p>
            <a:pPr marL="400050" lvl="1" indent="0">
              <a:buNone/>
            </a:pPr>
            <a:endParaRPr lang="es-CO" dirty="0" smtClean="0"/>
          </a:p>
          <a:p>
            <a:pPr marL="400050" lvl="1" indent="0">
              <a:buNone/>
            </a:pPr>
            <a:r>
              <a:rPr lang="es-CO" sz="3100" b="1" dirty="0" smtClean="0"/>
              <a:t>1</a:t>
            </a:r>
            <a:r>
              <a:rPr lang="es-CO" dirty="0"/>
              <a:t>. </a:t>
            </a:r>
            <a:r>
              <a:rPr lang="es-CO" dirty="0">
                <a:solidFill>
                  <a:srgbClr val="FF0000"/>
                </a:solidFill>
              </a:rPr>
              <a:t>Piense seriamente en el estado desgraciado de ella, a fin de que su corazón anhele la salvación de su alma. </a:t>
            </a:r>
          </a:p>
          <a:p>
            <a:pPr marL="400050" lvl="1" indent="0">
              <a:buNone/>
            </a:pPr>
            <a:r>
              <a:rPr lang="es-CO" sz="3100" b="1" dirty="0"/>
              <a:t>2</a:t>
            </a:r>
            <a:r>
              <a:rPr lang="es-CO" dirty="0"/>
              <a:t>. </a:t>
            </a:r>
            <a:r>
              <a:rPr lang="es-CO" dirty="0">
                <a:solidFill>
                  <a:srgbClr val="FF0000"/>
                </a:solidFill>
              </a:rPr>
              <a:t>Cuídese de que debido a una conducta incorrecta suya, no tenga ella ocasión de justificar sus propias </a:t>
            </a:r>
            <a:r>
              <a:rPr lang="es-CO" dirty="0" smtClean="0">
                <a:solidFill>
                  <a:srgbClr val="FF0000"/>
                </a:solidFill>
              </a:rPr>
              <a:t>impiedades</a:t>
            </a:r>
            <a:r>
              <a:rPr lang="es-CO" dirty="0"/>
              <a:t>. Y aquí necesita ser doblemente diligente, porque ella reposa en su seno y, por lo tanto, puede percibir </a:t>
            </a:r>
            <a:r>
              <a:rPr lang="es-CO" dirty="0" smtClean="0"/>
              <a:t>aun </a:t>
            </a:r>
            <a:r>
              <a:rPr lang="es-CO" dirty="0"/>
              <a:t>la falta más pequeña en usted. </a:t>
            </a:r>
          </a:p>
        </p:txBody>
      </p:sp>
    </p:spTree>
    <p:extLst>
      <p:ext uri="{BB962C8B-B14F-4D97-AF65-F5344CB8AC3E}">
        <p14:creationId xmlns:p14="http://schemas.microsoft.com/office/powerpoint/2010/main" val="924409297"/>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Effect transition="in" filter="wipe(down)">
                                      <p:cBhvr>
                                        <p:cTn id="7" dur="580">
                                          <p:stCondLst>
                                            <p:cond delay="0"/>
                                          </p:stCondLst>
                                        </p:cTn>
                                        <p:tgtEl>
                                          <p:spTgt spid="3">
                                            <p:txEl>
                                              <p:pRg st="7" end="7"/>
                                            </p:txEl>
                                          </p:spTgt>
                                        </p:tgtEl>
                                      </p:cBhvr>
                                    </p:animEffect>
                                    <p:anim calcmode="lin" valueType="num">
                                      <p:cBhvr>
                                        <p:cTn id="8"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7" end="7"/>
                                            </p:txEl>
                                          </p:spTgt>
                                        </p:tgtEl>
                                      </p:cBhvr>
                                      <p:to x="100000" y="60000"/>
                                    </p:animScale>
                                    <p:animScale>
                                      <p:cBhvr>
                                        <p:cTn id="14" dur="166" decel="50000">
                                          <p:stCondLst>
                                            <p:cond delay="676"/>
                                          </p:stCondLst>
                                        </p:cTn>
                                        <p:tgtEl>
                                          <p:spTgt spid="3">
                                            <p:txEl>
                                              <p:pRg st="7" end="7"/>
                                            </p:txEl>
                                          </p:spTgt>
                                        </p:tgtEl>
                                      </p:cBhvr>
                                      <p:to x="100000" y="100000"/>
                                    </p:animScale>
                                    <p:animScale>
                                      <p:cBhvr>
                                        <p:cTn id="15" dur="26">
                                          <p:stCondLst>
                                            <p:cond delay="1312"/>
                                          </p:stCondLst>
                                        </p:cTn>
                                        <p:tgtEl>
                                          <p:spTgt spid="3">
                                            <p:txEl>
                                              <p:pRg st="7" end="7"/>
                                            </p:txEl>
                                          </p:spTgt>
                                        </p:tgtEl>
                                      </p:cBhvr>
                                      <p:to x="100000" y="80000"/>
                                    </p:animScale>
                                    <p:animScale>
                                      <p:cBhvr>
                                        <p:cTn id="16" dur="166" decel="50000">
                                          <p:stCondLst>
                                            <p:cond delay="1338"/>
                                          </p:stCondLst>
                                        </p:cTn>
                                        <p:tgtEl>
                                          <p:spTgt spid="3">
                                            <p:txEl>
                                              <p:pRg st="7" end="7"/>
                                            </p:txEl>
                                          </p:spTgt>
                                        </p:tgtEl>
                                      </p:cBhvr>
                                      <p:to x="100000" y="100000"/>
                                    </p:animScale>
                                    <p:animScale>
                                      <p:cBhvr>
                                        <p:cTn id="17" dur="26">
                                          <p:stCondLst>
                                            <p:cond delay="1642"/>
                                          </p:stCondLst>
                                        </p:cTn>
                                        <p:tgtEl>
                                          <p:spTgt spid="3">
                                            <p:txEl>
                                              <p:pRg st="7" end="7"/>
                                            </p:txEl>
                                          </p:spTgt>
                                        </p:tgtEl>
                                      </p:cBhvr>
                                      <p:to x="100000" y="90000"/>
                                    </p:animScale>
                                    <p:animScale>
                                      <p:cBhvr>
                                        <p:cTn id="18" dur="166" decel="50000">
                                          <p:stCondLst>
                                            <p:cond delay="1668"/>
                                          </p:stCondLst>
                                        </p:cTn>
                                        <p:tgtEl>
                                          <p:spTgt spid="3">
                                            <p:txEl>
                                              <p:pRg st="7" end="7"/>
                                            </p:txEl>
                                          </p:spTgt>
                                        </p:tgtEl>
                                      </p:cBhvr>
                                      <p:to x="100000" y="100000"/>
                                    </p:animScale>
                                    <p:animScale>
                                      <p:cBhvr>
                                        <p:cTn id="19" dur="26">
                                          <p:stCondLst>
                                            <p:cond delay="1808"/>
                                          </p:stCondLst>
                                        </p:cTn>
                                        <p:tgtEl>
                                          <p:spTgt spid="3">
                                            <p:txEl>
                                              <p:pRg st="7" end="7"/>
                                            </p:txEl>
                                          </p:spTgt>
                                        </p:tgtEl>
                                      </p:cBhvr>
                                      <p:to x="100000" y="95000"/>
                                    </p:animScale>
                                    <p:animScale>
                                      <p:cBhvr>
                                        <p:cTn id="20" dur="166" decel="50000">
                                          <p:stCondLst>
                                            <p:cond delay="1834"/>
                                          </p:stCondLst>
                                        </p:cTn>
                                        <p:tgtEl>
                                          <p:spTgt spid="3">
                                            <p:txEl>
                                              <p:pRg st="7" end="7"/>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animEffect transition="in" filter="wipe(down)">
                                      <p:cBhvr>
                                        <p:cTn id="23" dur="580">
                                          <p:stCondLst>
                                            <p:cond delay="0"/>
                                          </p:stCondLst>
                                        </p:cTn>
                                        <p:tgtEl>
                                          <p:spTgt spid="3">
                                            <p:txEl>
                                              <p:pRg st="8" end="8"/>
                                            </p:txEl>
                                          </p:spTgt>
                                        </p:tgtEl>
                                      </p:cBhvr>
                                    </p:animEffect>
                                    <p:anim calcmode="lin" valueType="num">
                                      <p:cBhvr>
                                        <p:cTn id="24" dur="1822" tmFilter="0,0; 0.14,0.36; 0.43,0.73; 0.71,0.91; 1.0,1.0">
                                          <p:stCondLst>
                                            <p:cond delay="0"/>
                                          </p:stCondLst>
                                        </p:cTn>
                                        <p:tgtEl>
                                          <p:spTgt spid="3">
                                            <p:txEl>
                                              <p:pRg st="8" end="8"/>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8" end="8"/>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8" end="8"/>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8" end="8"/>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8" end="8"/>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8" end="8"/>
                                            </p:txEl>
                                          </p:spTgt>
                                        </p:tgtEl>
                                      </p:cBhvr>
                                      <p:to x="100000" y="60000"/>
                                    </p:animScale>
                                    <p:animScale>
                                      <p:cBhvr>
                                        <p:cTn id="30" dur="166" decel="50000">
                                          <p:stCondLst>
                                            <p:cond delay="676"/>
                                          </p:stCondLst>
                                        </p:cTn>
                                        <p:tgtEl>
                                          <p:spTgt spid="3">
                                            <p:txEl>
                                              <p:pRg st="8" end="8"/>
                                            </p:txEl>
                                          </p:spTgt>
                                        </p:tgtEl>
                                      </p:cBhvr>
                                      <p:to x="100000" y="100000"/>
                                    </p:animScale>
                                    <p:animScale>
                                      <p:cBhvr>
                                        <p:cTn id="31" dur="26">
                                          <p:stCondLst>
                                            <p:cond delay="1312"/>
                                          </p:stCondLst>
                                        </p:cTn>
                                        <p:tgtEl>
                                          <p:spTgt spid="3">
                                            <p:txEl>
                                              <p:pRg st="8" end="8"/>
                                            </p:txEl>
                                          </p:spTgt>
                                        </p:tgtEl>
                                      </p:cBhvr>
                                      <p:to x="100000" y="80000"/>
                                    </p:animScale>
                                    <p:animScale>
                                      <p:cBhvr>
                                        <p:cTn id="32" dur="166" decel="50000">
                                          <p:stCondLst>
                                            <p:cond delay="1338"/>
                                          </p:stCondLst>
                                        </p:cTn>
                                        <p:tgtEl>
                                          <p:spTgt spid="3">
                                            <p:txEl>
                                              <p:pRg st="8" end="8"/>
                                            </p:txEl>
                                          </p:spTgt>
                                        </p:tgtEl>
                                      </p:cBhvr>
                                      <p:to x="100000" y="100000"/>
                                    </p:animScale>
                                    <p:animScale>
                                      <p:cBhvr>
                                        <p:cTn id="33" dur="26">
                                          <p:stCondLst>
                                            <p:cond delay="1642"/>
                                          </p:stCondLst>
                                        </p:cTn>
                                        <p:tgtEl>
                                          <p:spTgt spid="3">
                                            <p:txEl>
                                              <p:pRg st="8" end="8"/>
                                            </p:txEl>
                                          </p:spTgt>
                                        </p:tgtEl>
                                      </p:cBhvr>
                                      <p:to x="100000" y="90000"/>
                                    </p:animScale>
                                    <p:animScale>
                                      <p:cBhvr>
                                        <p:cTn id="34" dur="166" decel="50000">
                                          <p:stCondLst>
                                            <p:cond delay="1668"/>
                                          </p:stCondLst>
                                        </p:cTn>
                                        <p:tgtEl>
                                          <p:spTgt spid="3">
                                            <p:txEl>
                                              <p:pRg st="8" end="8"/>
                                            </p:txEl>
                                          </p:spTgt>
                                        </p:tgtEl>
                                      </p:cBhvr>
                                      <p:to x="100000" y="100000"/>
                                    </p:animScale>
                                    <p:animScale>
                                      <p:cBhvr>
                                        <p:cTn id="35" dur="26">
                                          <p:stCondLst>
                                            <p:cond delay="1808"/>
                                          </p:stCondLst>
                                        </p:cTn>
                                        <p:tgtEl>
                                          <p:spTgt spid="3">
                                            <p:txEl>
                                              <p:pRg st="8" end="8"/>
                                            </p:txEl>
                                          </p:spTgt>
                                        </p:tgtEl>
                                      </p:cBhvr>
                                      <p:to x="100000" y="95000"/>
                                    </p:animScale>
                                    <p:animScale>
                                      <p:cBhvr>
                                        <p:cTn id="36" dur="166" decel="50000">
                                          <p:stCondLst>
                                            <p:cond delay="1834"/>
                                          </p:stCondLst>
                                        </p:cTn>
                                        <p:tgtEl>
                                          <p:spTgt spid="3">
                                            <p:txEl>
                                              <p:pRg st="8" end="8"/>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336704"/>
          </a:xfrm>
          <a:solidFill>
            <a:schemeClr val="accent4">
              <a:lumMod val="40000"/>
              <a:lumOff val="60000"/>
            </a:schemeClr>
          </a:solidFill>
          <a:scene3d>
            <a:camera prst="orthographicFront"/>
            <a:lightRig rig="threePt" dir="t"/>
          </a:scene3d>
          <a:sp3d>
            <a:bevelT prst="slope"/>
          </a:sp3d>
        </p:spPr>
        <p:txBody>
          <a:bodyPr>
            <a:normAutofit fontScale="70000" lnSpcReduction="20000"/>
          </a:bodyPr>
          <a:lstStyle/>
          <a:p>
            <a:pPr marL="0" indent="0">
              <a:buNone/>
            </a:pPr>
            <a:r>
              <a:rPr lang="es-CO" b="1" dirty="0"/>
              <a:t>3. </a:t>
            </a:r>
            <a:r>
              <a:rPr lang="es-CO" dirty="0"/>
              <a:t>Si ella se comporta indebida o incontrolablemente, como bien puede ser porque vive sin Cristo y sin su gracia, </a:t>
            </a:r>
            <a:r>
              <a:rPr lang="es-CO" dirty="0" smtClean="0"/>
              <a:t>entonces </a:t>
            </a:r>
            <a:r>
              <a:rPr lang="es-CO" dirty="0"/>
              <a:t>esfuércese por vencer la maldad de ella con su propia bondad, los infortunios de ella con su propia </a:t>
            </a:r>
            <a:r>
              <a:rPr lang="es-CO" dirty="0" smtClean="0"/>
              <a:t>paciencia </a:t>
            </a:r>
            <a:r>
              <a:rPr lang="es-CO" dirty="0"/>
              <a:t>y mansedumbre. Es una vergüenza para usted, que vive bajo otros principios, comportarse como ella. </a:t>
            </a:r>
          </a:p>
          <a:p>
            <a:endParaRPr lang="es-CO" dirty="0" smtClean="0"/>
          </a:p>
          <a:p>
            <a:r>
              <a:rPr lang="es-CO" b="1" dirty="0" smtClean="0"/>
              <a:t>4</a:t>
            </a:r>
            <a:r>
              <a:rPr lang="es-CO" dirty="0"/>
              <a:t>. Aproveche las oportunidades para convencerla. Observe su estado de ánimo, y cuando parece bien predispuesta, </a:t>
            </a:r>
            <a:r>
              <a:rPr lang="es-CO" dirty="0" smtClean="0"/>
              <a:t>háblele </a:t>
            </a:r>
            <a:r>
              <a:rPr lang="es-CO" dirty="0"/>
              <a:t>a su corazón. </a:t>
            </a:r>
          </a:p>
          <a:p>
            <a:endParaRPr lang="es-CO" dirty="0" smtClean="0"/>
          </a:p>
          <a:p>
            <a:r>
              <a:rPr lang="es-CO" b="1" dirty="0" smtClean="0"/>
              <a:t>5</a:t>
            </a:r>
            <a:r>
              <a:rPr lang="es-CO" dirty="0"/>
              <a:t>. Cuando hable, hágalo con propósito. No es necesario decir muchas palabras, sólo las pertinentes. Job en pocas </a:t>
            </a:r>
            <a:r>
              <a:rPr lang="es-CO" dirty="0" smtClean="0">
                <a:latin typeface="Agency FB" pitchFamily="34" charset="0"/>
              </a:rPr>
              <a:t>palabras </a:t>
            </a:r>
            <a:r>
              <a:rPr lang="es-CO" dirty="0">
                <a:latin typeface="Agency FB" pitchFamily="34" charset="0"/>
              </a:rPr>
              <a:t>responde a su esposa, y la desvía de sus palabras necias: “Y él le dijo: Como suele hablar cualquiera de las </a:t>
            </a:r>
            <a:r>
              <a:rPr lang="es-CO" dirty="0" smtClean="0">
                <a:latin typeface="Agency FB" pitchFamily="34" charset="0"/>
              </a:rPr>
              <a:t>mujeres </a:t>
            </a:r>
            <a:r>
              <a:rPr lang="es-CO" dirty="0">
                <a:latin typeface="Agency FB" pitchFamily="34" charset="0"/>
              </a:rPr>
              <a:t>fatuas, has hablado. También recibimos el bien de Dios, ¿y el mal no recibiremos?</a:t>
            </a:r>
            <a:r>
              <a:rPr lang="es-CO" dirty="0"/>
              <a:t>” (</a:t>
            </a:r>
            <a:r>
              <a:rPr lang="es-CO" u="sng" dirty="0"/>
              <a:t>Job 2:10</a:t>
            </a:r>
            <a:r>
              <a:rPr lang="es-CO" dirty="0"/>
              <a:t>).</a:t>
            </a:r>
          </a:p>
          <a:p>
            <a:endParaRPr lang="es-CO" dirty="0" smtClean="0"/>
          </a:p>
          <a:p>
            <a:r>
              <a:rPr lang="es-CO" b="1" dirty="0" smtClean="0"/>
              <a:t>6</a:t>
            </a:r>
            <a:r>
              <a:rPr lang="es-CO" dirty="0"/>
              <a:t>. Haga todo sin amargura y sin la menor apariencia de enojo: “</a:t>
            </a:r>
            <a:r>
              <a:rPr lang="es-CO" dirty="0">
                <a:latin typeface="Agency FB" pitchFamily="34" charset="0"/>
              </a:rPr>
              <a:t>Que con mansedumbre corrija a los que se oponen: </a:t>
            </a:r>
            <a:r>
              <a:rPr lang="es-CO" dirty="0" smtClean="0">
                <a:latin typeface="Agency FB" pitchFamily="34" charset="0"/>
              </a:rPr>
              <a:t>si </a:t>
            </a:r>
            <a:r>
              <a:rPr lang="es-CO" dirty="0">
                <a:latin typeface="Agency FB" pitchFamily="34" charset="0"/>
              </a:rPr>
              <a:t>quizá Dios les dé que se arrepientan para conocer la verdad, y se zafen del lazo del diablo, en que están cautivos a </a:t>
            </a:r>
            <a:r>
              <a:rPr lang="es-CO" dirty="0" smtClean="0">
                <a:latin typeface="Agency FB" pitchFamily="34" charset="0"/>
              </a:rPr>
              <a:t>voluntad </a:t>
            </a:r>
            <a:r>
              <a:rPr lang="es-CO" dirty="0">
                <a:latin typeface="Agency FB" pitchFamily="34" charset="0"/>
              </a:rPr>
              <a:t>de él</a:t>
            </a:r>
            <a:r>
              <a:rPr lang="es-CO" dirty="0"/>
              <a:t>” (</a:t>
            </a:r>
            <a:r>
              <a:rPr lang="es-CO" u="sng" dirty="0"/>
              <a:t>2 Tim. 2:25, 26</a:t>
            </a:r>
            <a:r>
              <a:rPr lang="es-CO" dirty="0"/>
              <a:t>). “</a:t>
            </a:r>
            <a:r>
              <a:rPr lang="es-CO" dirty="0">
                <a:latin typeface="Agency FB" pitchFamily="34" charset="0"/>
              </a:rPr>
              <a:t>Porque ¿de dónde sabes, oh mujer, si quizá harás salvo a tu marido?” </a:t>
            </a:r>
            <a:r>
              <a:rPr lang="es-CO" dirty="0"/>
              <a:t>(</a:t>
            </a:r>
            <a:r>
              <a:rPr lang="es-CO" u="sng" dirty="0"/>
              <a:t>1 Cor. 7:16</a:t>
            </a:r>
            <a:r>
              <a:rPr lang="es-CO" dirty="0"/>
              <a:t>). </a:t>
            </a:r>
          </a:p>
        </p:txBody>
      </p:sp>
    </p:spTree>
    <p:extLst>
      <p:ext uri="{BB962C8B-B14F-4D97-AF65-F5344CB8AC3E}">
        <p14:creationId xmlns:p14="http://schemas.microsoft.com/office/powerpoint/2010/main" val="314400645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wipe(down)">
                                      <p:cBhvr>
                                        <p:cTn id="1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491064" cy="1143000"/>
          </a:xfrm>
          <a:solidFill>
            <a:schemeClr val="bg2">
              <a:lumMod val="75000"/>
            </a:schemeClr>
          </a:solidFill>
          <a:scene3d>
            <a:camera prst="orthographicFront"/>
            <a:lightRig rig="threePt" dir="t"/>
          </a:scene3d>
          <a:sp3d>
            <a:bevelT w="139700" prst="cross"/>
          </a:sp3d>
        </p:spPr>
        <p:txBody>
          <a:bodyPr>
            <a:normAutofit/>
          </a:bodyPr>
          <a:lstStyle/>
          <a:p>
            <a:r>
              <a:rPr lang="es-CO" b="1" dirty="0"/>
              <a:t>EL DEBER DE LAS ESPOSAS</a:t>
            </a:r>
            <a:r>
              <a:rPr lang="es-CO" b="1" dirty="0" smtClean="0"/>
              <a:t>.</a:t>
            </a:r>
            <a:endParaRPr lang="es-CO" b="1" dirty="0"/>
          </a:p>
        </p:txBody>
      </p:sp>
      <p:sp>
        <p:nvSpPr>
          <p:cNvPr id="3" name="2 Marcador de contenido"/>
          <p:cNvSpPr>
            <a:spLocks noGrp="1"/>
          </p:cNvSpPr>
          <p:nvPr>
            <p:ph idx="1"/>
          </p:nvPr>
        </p:nvSpPr>
        <p:spPr>
          <a:solidFill>
            <a:schemeClr val="accent4">
              <a:lumMod val="40000"/>
              <a:lumOff val="60000"/>
            </a:schemeClr>
          </a:solidFill>
          <a:scene3d>
            <a:camera prst="orthographicFront"/>
            <a:lightRig rig="threePt" dir="t"/>
          </a:scene3d>
          <a:sp3d>
            <a:bevelT w="139700" prst="cross"/>
          </a:sp3d>
        </p:spPr>
        <p:txBody>
          <a:bodyPr>
            <a:normAutofit fontScale="85000" lnSpcReduction="10000"/>
          </a:bodyPr>
          <a:lstStyle/>
          <a:p>
            <a:pPr marL="400050" lvl="1" indent="0">
              <a:buNone/>
            </a:pPr>
            <a:r>
              <a:rPr lang="es-CO" sz="3300" b="1" dirty="0" smtClean="0"/>
              <a:t>Pasando </a:t>
            </a:r>
            <a:r>
              <a:rPr lang="es-CO" sz="3300" b="1" dirty="0"/>
              <a:t>del padre de familia como cabeza, diré una palabra o dos a los que están bajo su cuidado. </a:t>
            </a:r>
          </a:p>
          <a:p>
            <a:pPr marL="0" indent="0">
              <a:buNone/>
            </a:pPr>
            <a:r>
              <a:rPr lang="es-CO" sz="2800" dirty="0"/>
              <a:t>Y, primero, a la esposa: Por ley, la esposa está sujeta a su marido mientras viva el marido (</a:t>
            </a:r>
            <a:r>
              <a:rPr lang="es-CO" sz="2800" u="sng" dirty="0"/>
              <a:t>Rom. 7:2</a:t>
            </a:r>
            <a:r>
              <a:rPr lang="es-CO" sz="2800" dirty="0"/>
              <a:t>). Por lo tanto, </a:t>
            </a:r>
            <a:r>
              <a:rPr lang="es-CO" sz="2800" dirty="0" smtClean="0"/>
              <a:t>ella </a:t>
            </a:r>
            <a:r>
              <a:rPr lang="es-CO" sz="2800" dirty="0"/>
              <a:t>también tiene su obra y lugar en la familia, al igual que los demás. </a:t>
            </a:r>
            <a:r>
              <a:rPr lang="es-CO" sz="2800" dirty="0" smtClean="0"/>
              <a:t>Ahora </a:t>
            </a:r>
            <a:r>
              <a:rPr lang="es-CO" sz="2800" dirty="0"/>
              <a:t>bien, hay que considerar las siguientes cosas con respecto a la conducta de una esposa hacia su marido, las </a:t>
            </a:r>
            <a:r>
              <a:rPr lang="es-CO" sz="2800" dirty="0" smtClean="0"/>
              <a:t>cuales </a:t>
            </a:r>
            <a:r>
              <a:rPr lang="es-CO" sz="2800" dirty="0"/>
              <a:t>ella debe cumplir conscientemente. </a:t>
            </a:r>
          </a:p>
          <a:p>
            <a:endParaRPr lang="es-CO" sz="2800" dirty="0" smtClean="0"/>
          </a:p>
          <a:p>
            <a:r>
              <a:rPr lang="es-CO" sz="3000" b="1" u="sng" dirty="0" smtClean="0"/>
              <a:t>Primero</a:t>
            </a:r>
            <a:r>
              <a:rPr lang="es-CO" sz="2800" dirty="0"/>
              <a:t>, que lo considere a él como su cabeza y señor. “El varón es la cabeza de la mujer” (</a:t>
            </a:r>
            <a:r>
              <a:rPr lang="es-CO" sz="2800" u="sng" dirty="0"/>
              <a:t>1 Cor. 11:3</a:t>
            </a:r>
            <a:r>
              <a:rPr lang="es-CO" sz="2800" dirty="0"/>
              <a:t>). Y Sara </a:t>
            </a:r>
            <a:r>
              <a:rPr lang="es-CO" sz="2800" dirty="0" smtClean="0"/>
              <a:t>llamó </a:t>
            </a:r>
            <a:r>
              <a:rPr lang="es-CO" sz="2800" dirty="0"/>
              <a:t>señor a Abraham (</a:t>
            </a:r>
            <a:r>
              <a:rPr lang="es-CO" sz="2800" u="sng" dirty="0"/>
              <a:t>1 Pedro 3:6</a:t>
            </a:r>
            <a:r>
              <a:rPr lang="es-CO" sz="2800" dirty="0"/>
              <a:t>).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2280" y="188640"/>
            <a:ext cx="1800200" cy="1294631"/>
          </a:xfrm>
          <a:prstGeom prst="rect">
            <a:avLst/>
          </a:prstGeom>
          <a:noFill/>
          <a:ln>
            <a:noFill/>
          </a:ln>
          <a:effectLst/>
          <a:scene3d>
            <a:camera prst="isometricOffAxis1Right"/>
            <a:lightRig rig="threePt" dir="t"/>
          </a:scene3d>
          <a:sp3d>
            <a:bevelT prst="relaxedInse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34562827"/>
      </p:ext>
    </p:extLst>
  </p:cSld>
  <p:clrMapOvr>
    <a:masterClrMapping/>
  </p:clrMapOvr>
  <p:transition spd="slow">
    <p:push dir="u"/>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76664"/>
          </a:xfrm>
          <a:solidFill>
            <a:schemeClr val="accent4">
              <a:lumMod val="40000"/>
              <a:lumOff val="60000"/>
            </a:schemeClr>
          </a:solidFill>
          <a:scene3d>
            <a:camera prst="orthographicFront"/>
            <a:lightRig rig="threePt" dir="t"/>
          </a:scene3d>
          <a:sp3d>
            <a:bevelT w="165100" prst="coolSlant"/>
          </a:sp3d>
        </p:spPr>
        <p:txBody>
          <a:bodyPr>
            <a:normAutofit fontScale="85000" lnSpcReduction="20000"/>
          </a:bodyPr>
          <a:lstStyle/>
          <a:p>
            <a:pPr marL="0" indent="0">
              <a:buNone/>
            </a:pPr>
            <a:r>
              <a:rPr lang="es-CO" sz="3300" b="1" dirty="0"/>
              <a:t>Segundo</a:t>
            </a:r>
            <a:r>
              <a:rPr lang="es-CO" dirty="0"/>
              <a:t>, en consecuencia, ella debe estar sujeta a él, como corresponde en el Señor. El apóstol dice: “</a:t>
            </a:r>
            <a:r>
              <a:rPr lang="es-CO" dirty="0">
                <a:latin typeface="Agency FB" pitchFamily="34" charset="0"/>
              </a:rPr>
              <a:t>Vosotras, mujeres, sed sujetas a vuestros maridos</a:t>
            </a:r>
            <a:r>
              <a:rPr lang="es-CO" dirty="0"/>
              <a:t>” (</a:t>
            </a:r>
            <a:r>
              <a:rPr lang="es-CO" u="sng" dirty="0"/>
              <a:t>1 Ped. 3:1; Col. 3:18; Ef. 5:22</a:t>
            </a:r>
            <a:r>
              <a:rPr lang="es-CO" dirty="0"/>
              <a:t>). Ya se los he dicho, que si el esposo se conduce con su esposa como corresponde, será el cumplimiento de tal ordenanza de Dios a ella que, además de su relación de esposo, le predicará a ella la conducta de Cristo hacia su iglesia. </a:t>
            </a:r>
          </a:p>
          <a:p>
            <a:endParaRPr lang="es-CO" dirty="0" smtClean="0"/>
          </a:p>
          <a:p>
            <a:r>
              <a:rPr lang="es-CO" dirty="0" smtClean="0"/>
              <a:t>Y </a:t>
            </a:r>
            <a:r>
              <a:rPr lang="es-CO" dirty="0"/>
              <a:t>ahora digo también que la esposa, si ella anda con su esposo como corresponde, estará predicando la obediencia de la iglesia a su marido. “</a:t>
            </a:r>
            <a:r>
              <a:rPr lang="es-CO" dirty="0">
                <a:latin typeface="Agency FB" pitchFamily="34" charset="0"/>
              </a:rPr>
              <a:t>Así que, como la iglesia está sujeta a Cristo, así también las casadas lo estén a sus maridos en todo</a:t>
            </a:r>
            <a:r>
              <a:rPr lang="es-CO" dirty="0"/>
              <a:t>” (</a:t>
            </a:r>
            <a:r>
              <a:rPr lang="es-CO" u="sng" dirty="0"/>
              <a:t>Ef. 5:24</a:t>
            </a:r>
            <a:r>
              <a:rPr lang="es-CO" dirty="0"/>
              <a:t>). Ahora bien, para llevar a cabo esta obra, primero tiene usted que evitar los siguientes males. </a:t>
            </a:r>
          </a:p>
        </p:txBody>
      </p:sp>
    </p:spTree>
    <p:extLst>
      <p:ext uri="{BB962C8B-B14F-4D97-AF65-F5344CB8AC3E}">
        <p14:creationId xmlns:p14="http://schemas.microsoft.com/office/powerpoint/2010/main" val="315118386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332656"/>
            <a:ext cx="8229600" cy="6120680"/>
          </a:xfrm>
          <a:solidFill>
            <a:schemeClr val="accent3">
              <a:lumMod val="40000"/>
              <a:lumOff val="60000"/>
            </a:schemeClr>
          </a:solidFill>
          <a:scene3d>
            <a:camera prst="orthographicFront"/>
            <a:lightRig rig="threePt" dir="t"/>
          </a:scene3d>
          <a:sp3d>
            <a:bevelT prst="relaxedInset"/>
          </a:sp3d>
        </p:spPr>
        <p:txBody>
          <a:bodyPr>
            <a:normAutofit fontScale="77500" lnSpcReduction="20000"/>
          </a:bodyPr>
          <a:lstStyle/>
          <a:p>
            <a:pPr marL="0" indent="0">
              <a:buNone/>
            </a:pPr>
            <a:r>
              <a:rPr lang="es-CO" sz="4100" b="1" dirty="0" smtClean="0">
                <a:solidFill>
                  <a:srgbClr val="FF0000"/>
                </a:solidFill>
              </a:rPr>
              <a:t>1</a:t>
            </a:r>
            <a:r>
              <a:rPr lang="es-CO" dirty="0" smtClean="0"/>
              <a:t>.  El </a:t>
            </a:r>
            <a:r>
              <a:rPr lang="es-CO" dirty="0"/>
              <a:t>mal de un espíritu errante y chismoso es malo en la iglesia, y es malo también en una esposa que es la figura </a:t>
            </a:r>
            <a:r>
              <a:rPr lang="es-CO" dirty="0" smtClean="0"/>
              <a:t>de </a:t>
            </a:r>
            <a:r>
              <a:rPr lang="es-CO" dirty="0"/>
              <a:t>la iglesia. A Cristo le encanta que su esposa esté en casa; es decir, que esté con él en la fe y práctica de sus cosas, no </a:t>
            </a:r>
            <a:r>
              <a:rPr lang="es-CO" dirty="0" smtClean="0"/>
              <a:t>andando </a:t>
            </a:r>
            <a:r>
              <a:rPr lang="es-CO" dirty="0"/>
              <a:t>por allí metiéndose con las cosas de Satanás; de la misma manera, las esposas no deben andar fuera de su </a:t>
            </a:r>
            <a:r>
              <a:rPr lang="es-CO" dirty="0" smtClean="0"/>
              <a:t>casa </a:t>
            </a:r>
            <a:r>
              <a:rPr lang="es-CO" dirty="0"/>
              <a:t>chismoseando. Usted sabe que </a:t>
            </a:r>
            <a:r>
              <a:rPr lang="es-CO" u="sng" dirty="0"/>
              <a:t>Proverbios 7:11 </a:t>
            </a:r>
            <a:r>
              <a:rPr lang="es-CO" dirty="0"/>
              <a:t>dice: “</a:t>
            </a:r>
            <a:r>
              <a:rPr lang="es-CO" dirty="0">
                <a:latin typeface="Agency FB" pitchFamily="34" charset="0"/>
              </a:rPr>
              <a:t>Alborotadora y rencillosa, sus pies no pueden estar en </a:t>
            </a:r>
            <a:r>
              <a:rPr lang="es-CO" dirty="0" smtClean="0">
                <a:latin typeface="Agency FB" pitchFamily="34" charset="0"/>
              </a:rPr>
              <a:t>casa</a:t>
            </a:r>
            <a:r>
              <a:rPr lang="es-CO" dirty="0"/>
              <a:t>.” </a:t>
            </a:r>
            <a:endParaRPr lang="es-CO" dirty="0" smtClean="0"/>
          </a:p>
          <a:p>
            <a:pPr marL="400050" lvl="1" indent="0">
              <a:buNone/>
            </a:pPr>
            <a:r>
              <a:rPr lang="es-CO" dirty="0" smtClean="0"/>
              <a:t>Las </a:t>
            </a:r>
            <a:r>
              <a:rPr lang="es-CO" dirty="0"/>
              <a:t>esposas deben estar atendiendo los negocios de sus propios maridos en casa; como dice el apóstol, deben </a:t>
            </a:r>
            <a:r>
              <a:rPr lang="es-CO" dirty="0" smtClean="0"/>
              <a:t>“</a:t>
            </a:r>
            <a:r>
              <a:rPr lang="es-CO" dirty="0">
                <a:latin typeface="Agency FB" pitchFamily="34" charset="0"/>
              </a:rPr>
              <a:t>ser templadas, castas, que tengan cuidado de la casa, buenas, sujetas a sus maridos</a:t>
            </a:r>
            <a:r>
              <a:rPr lang="es-CO" dirty="0"/>
              <a:t>.” ¿Y por qué? Para que de otra </a:t>
            </a:r>
            <a:r>
              <a:rPr lang="es-CO" dirty="0" smtClean="0"/>
              <a:t>manera «</a:t>
            </a:r>
            <a:r>
              <a:rPr lang="es-CO" dirty="0" smtClean="0">
                <a:latin typeface="Agency FB" pitchFamily="34" charset="0"/>
              </a:rPr>
              <a:t>la </a:t>
            </a:r>
            <a:r>
              <a:rPr lang="es-CO" dirty="0">
                <a:latin typeface="Agency FB" pitchFamily="34" charset="0"/>
              </a:rPr>
              <a:t>palabra de Dios no sea </a:t>
            </a:r>
            <a:r>
              <a:rPr lang="es-CO" dirty="0" smtClean="0">
                <a:latin typeface="Agency FB" pitchFamily="34" charset="0"/>
              </a:rPr>
              <a:t>blasfemada»</a:t>
            </a:r>
            <a:r>
              <a:rPr lang="es-CO" dirty="0" smtClean="0"/>
              <a:t> </a:t>
            </a:r>
            <a:r>
              <a:rPr lang="es-CO" dirty="0"/>
              <a:t>(</a:t>
            </a:r>
            <a:r>
              <a:rPr lang="es-CO" u="sng" dirty="0"/>
              <a:t>Tito 2:5</a:t>
            </a:r>
            <a:r>
              <a:rPr lang="es-CO" dirty="0"/>
              <a:t>). </a:t>
            </a:r>
          </a:p>
          <a:p>
            <a:endParaRPr lang="es-CO" dirty="0" smtClean="0"/>
          </a:p>
          <a:p>
            <a:pPr marL="0" indent="0">
              <a:buNone/>
            </a:pPr>
            <a:r>
              <a:rPr lang="es-CO" sz="3400" b="1" dirty="0" smtClean="0">
                <a:solidFill>
                  <a:srgbClr val="FF0000"/>
                </a:solidFill>
              </a:rPr>
              <a:t>2</a:t>
            </a:r>
            <a:r>
              <a:rPr lang="es-CO" dirty="0"/>
              <a:t>. Cuídese de una lengua ociosa, charlatana o contenciosa. Es también odioso que sirvientas o esposas sean como </a:t>
            </a:r>
            <a:r>
              <a:rPr lang="es-CO" dirty="0" smtClean="0"/>
              <a:t>loros </a:t>
            </a:r>
            <a:r>
              <a:rPr lang="es-CO" dirty="0"/>
              <a:t>que no controlan su lengua; la esposa debe saber, como lo he dicho antes, que su esposo es su señor y que está </a:t>
            </a:r>
            <a:r>
              <a:rPr lang="es-CO" dirty="0" smtClean="0"/>
              <a:t>sobre </a:t>
            </a:r>
            <a:r>
              <a:rPr lang="es-CO" dirty="0"/>
              <a:t>ella, como Cristo está sobre la iglesia. ¿</a:t>
            </a:r>
            <a:r>
              <a:rPr lang="es-CO" u="sng" dirty="0"/>
              <a:t>Le parece que es impropio que la iglesia parlotee contra su esposo</a:t>
            </a:r>
            <a:r>
              <a:rPr lang="es-CO" dirty="0" smtClean="0"/>
              <a:t>? </a:t>
            </a:r>
            <a:endParaRPr lang="es-CO" dirty="0"/>
          </a:p>
          <a:p>
            <a:endParaRPr lang="es-CO" dirty="0"/>
          </a:p>
        </p:txBody>
      </p:sp>
    </p:spTree>
    <p:extLst>
      <p:ext uri="{BB962C8B-B14F-4D97-AF65-F5344CB8AC3E}">
        <p14:creationId xmlns:p14="http://schemas.microsoft.com/office/powerpoint/2010/main" val="304862725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a:solidFill>
            <a:schemeClr val="accent3">
              <a:lumMod val="40000"/>
              <a:lumOff val="60000"/>
            </a:schemeClr>
          </a:solidFill>
          <a:scene3d>
            <a:camera prst="orthographicFront"/>
            <a:lightRig rig="threePt" dir="t"/>
          </a:scene3d>
          <a:sp3d>
            <a:bevelT prst="slope"/>
          </a:sp3d>
        </p:spPr>
        <p:txBody>
          <a:bodyPr>
            <a:normAutofit fontScale="77500" lnSpcReduction="20000"/>
          </a:bodyPr>
          <a:lstStyle/>
          <a:p>
            <a:pPr marL="0" indent="0" algn="ctr">
              <a:buNone/>
            </a:pPr>
            <a:r>
              <a:rPr lang="es-CO" dirty="0" smtClean="0"/>
              <a:t>¿No debe </a:t>
            </a:r>
            <a:r>
              <a:rPr lang="es-CO" dirty="0"/>
              <a:t>guardar silencio ante él, y poner por obra sus leyes en lugar de sus propias ideas? </a:t>
            </a:r>
            <a:endParaRPr lang="es-CO" dirty="0" smtClean="0"/>
          </a:p>
          <a:p>
            <a:pPr marL="0" indent="0" algn="ctr">
              <a:buNone/>
            </a:pPr>
            <a:endParaRPr lang="es-CO" dirty="0" smtClean="0"/>
          </a:p>
          <a:p>
            <a:pPr marL="0" indent="0" algn="ctr">
              <a:buNone/>
            </a:pPr>
            <a:r>
              <a:rPr lang="es-CO" dirty="0" smtClean="0"/>
              <a:t>¿</a:t>
            </a:r>
            <a:r>
              <a:rPr lang="es-CO" dirty="0"/>
              <a:t>Por qué, según el apóstol, </a:t>
            </a:r>
            <a:r>
              <a:rPr lang="es-CO" dirty="0" smtClean="0"/>
              <a:t>debe </a:t>
            </a:r>
            <a:r>
              <a:rPr lang="es-CO" dirty="0"/>
              <a:t>conducirse así con su esposo? “</a:t>
            </a:r>
            <a:r>
              <a:rPr lang="es-CO" dirty="0">
                <a:latin typeface="Agency FB" pitchFamily="34" charset="0"/>
              </a:rPr>
              <a:t>La mujer aprenda,” dice Pablo, “en silencio, con toda sujeción. Porque no </a:t>
            </a:r>
            <a:r>
              <a:rPr lang="es-CO" dirty="0" smtClean="0">
                <a:latin typeface="Agency FB" pitchFamily="34" charset="0"/>
              </a:rPr>
              <a:t>permito </a:t>
            </a:r>
            <a:r>
              <a:rPr lang="es-CO" dirty="0">
                <a:latin typeface="Agency FB" pitchFamily="34" charset="0"/>
              </a:rPr>
              <a:t>a la mujer enseñar, ni tomar autoridad sobre el hombre, sino estar en silencio</a:t>
            </a:r>
            <a:r>
              <a:rPr lang="es-CO" dirty="0"/>
              <a:t>” (</a:t>
            </a:r>
            <a:r>
              <a:rPr lang="es-CO" u="sng" dirty="0"/>
              <a:t>1 Tim. 2:11, 12</a:t>
            </a:r>
            <a:r>
              <a:rPr lang="es-CO" dirty="0"/>
              <a:t>). </a:t>
            </a:r>
            <a:endParaRPr lang="es-CO" dirty="0" smtClean="0"/>
          </a:p>
          <a:p>
            <a:pPr marL="0" indent="0" algn="ctr">
              <a:buNone/>
            </a:pPr>
            <a:endParaRPr lang="es-CO" dirty="0" smtClean="0"/>
          </a:p>
          <a:p>
            <a:pPr marL="0" indent="0" algn="ctr">
              <a:buNone/>
            </a:pPr>
            <a:r>
              <a:rPr lang="es-CO" dirty="0" smtClean="0"/>
              <a:t>Es </a:t>
            </a:r>
            <a:r>
              <a:rPr lang="es-CO" dirty="0"/>
              <a:t>impropio </a:t>
            </a:r>
            <a:r>
              <a:rPr lang="es-CO" dirty="0" smtClean="0"/>
              <a:t>ver </a:t>
            </a:r>
            <a:r>
              <a:rPr lang="es-CO" dirty="0"/>
              <a:t>a una mujer, aunque más no sea una sola vez en toda su vida, tratar de sobrepasar a su marido; </a:t>
            </a:r>
            <a:r>
              <a:rPr lang="es-CO" dirty="0" smtClean="0"/>
              <a:t>como tampoco la iglesia debe sobrepasar a Cristo; debe </a:t>
            </a:r>
            <a:r>
              <a:rPr lang="es-CO" dirty="0"/>
              <a:t>en todo estar </a:t>
            </a:r>
            <a:r>
              <a:rPr lang="es-CO" dirty="0" smtClean="0"/>
              <a:t>sujeta </a:t>
            </a:r>
            <a:r>
              <a:rPr lang="es-CO" dirty="0"/>
              <a:t>a él y hacer todo lo que hace como si hubiera obtenido la aprobación, la licencia y la autoridad de él. </a:t>
            </a:r>
            <a:endParaRPr lang="es-CO" dirty="0" smtClean="0"/>
          </a:p>
          <a:p>
            <a:pPr marL="0" indent="0" algn="ctr">
              <a:buNone/>
            </a:pPr>
            <a:endParaRPr lang="es-CO" dirty="0"/>
          </a:p>
          <a:p>
            <a:pPr marL="0" indent="0" algn="ctr">
              <a:buNone/>
            </a:pPr>
            <a:r>
              <a:rPr lang="es-CO" dirty="0" smtClean="0"/>
              <a:t>Y ciertamente</a:t>
            </a:r>
            <a:r>
              <a:rPr lang="es-CO" dirty="0"/>
              <a:t>, en esto radica su gloria, permanecer bajo él, tal como la iglesia permanece bajo Cristo: Entonces, abrirá </a:t>
            </a:r>
            <a:r>
              <a:rPr lang="es-CO" dirty="0" smtClean="0"/>
              <a:t>“</a:t>
            </a:r>
            <a:r>
              <a:rPr lang="es-CO" dirty="0">
                <a:latin typeface="Agency FB" pitchFamily="34" charset="0"/>
              </a:rPr>
              <a:t>su boca con sabiduría: y la ley de clemencia está en su lengua</a:t>
            </a:r>
            <a:r>
              <a:rPr lang="es-CO" dirty="0"/>
              <a:t>” (</a:t>
            </a:r>
            <a:r>
              <a:rPr lang="es-CO" u="sng" dirty="0"/>
              <a:t>Prov. 31:26</a:t>
            </a:r>
            <a:r>
              <a:rPr lang="es-CO" dirty="0"/>
              <a:t>). </a:t>
            </a:r>
          </a:p>
        </p:txBody>
      </p:sp>
    </p:spTree>
    <p:extLst>
      <p:ext uri="{BB962C8B-B14F-4D97-AF65-F5344CB8AC3E}">
        <p14:creationId xmlns:p14="http://schemas.microsoft.com/office/powerpoint/2010/main" val="195561948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wipe(down)">
                                      <p:cBhvr>
                                        <p:cTn id="1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579296" cy="6336704"/>
          </a:xfrm>
          <a:solidFill>
            <a:schemeClr val="accent3">
              <a:lumMod val="60000"/>
              <a:lumOff val="40000"/>
            </a:schemeClr>
          </a:solidFill>
          <a:scene3d>
            <a:camera prst="orthographicFront"/>
            <a:lightRig rig="threePt" dir="t"/>
          </a:scene3d>
          <a:sp3d>
            <a:bevelT prst="convex"/>
          </a:sp3d>
        </p:spPr>
        <p:txBody>
          <a:bodyPr>
            <a:normAutofit fontScale="77500" lnSpcReduction="20000"/>
          </a:bodyPr>
          <a:lstStyle/>
          <a:p>
            <a:pPr marL="0" indent="0">
              <a:buNone/>
            </a:pPr>
            <a:endParaRPr lang="es-CO" sz="3400" b="1" dirty="0" smtClean="0">
              <a:solidFill>
                <a:srgbClr val="FF0000"/>
              </a:solidFill>
            </a:endParaRPr>
          </a:p>
          <a:p>
            <a:pPr marL="0" indent="0">
              <a:buNone/>
            </a:pPr>
            <a:r>
              <a:rPr lang="es-CO" sz="3400" b="1" dirty="0" smtClean="0">
                <a:solidFill>
                  <a:srgbClr val="FF0000"/>
                </a:solidFill>
              </a:rPr>
              <a:t>3</a:t>
            </a:r>
            <a:r>
              <a:rPr lang="es-CO" dirty="0"/>
              <a:t>. No use ropa inmodesta ni camine de un modo seductivo; hacerlo es malo tanto fuera como dentro de casa; </a:t>
            </a:r>
            <a:r>
              <a:rPr lang="es-CO" dirty="0" smtClean="0"/>
              <a:t>afuera</a:t>
            </a:r>
            <a:r>
              <a:rPr lang="es-CO" dirty="0"/>
              <a:t>, no sólo será un mal ejemplo, sino que también provocará la tentación de la concupiscencia y la lascivia; y en </a:t>
            </a:r>
            <a:r>
              <a:rPr lang="es-CO" dirty="0" smtClean="0"/>
              <a:t>casa </a:t>
            </a:r>
            <a:r>
              <a:rPr lang="es-CO" dirty="0"/>
              <a:t>es ofensivo para el marido piadoso, y contagioso para los hijos impíos, etc. </a:t>
            </a:r>
            <a:endParaRPr lang="es-CO" dirty="0" smtClean="0"/>
          </a:p>
          <a:p>
            <a:pPr marL="0" indent="0">
              <a:buNone/>
            </a:pPr>
            <a:endParaRPr lang="es-CO" dirty="0" smtClean="0"/>
          </a:p>
          <a:p>
            <a:pPr marL="400050" lvl="1" indent="0">
              <a:buNone/>
            </a:pPr>
            <a:r>
              <a:rPr lang="es-CO" sz="3400" dirty="0" smtClean="0"/>
              <a:t>Por </a:t>
            </a:r>
            <a:r>
              <a:rPr lang="es-CO" sz="3400" dirty="0"/>
              <a:t>lo tanto, como dice el apóstol, la </a:t>
            </a:r>
            <a:r>
              <a:rPr lang="es-CO" sz="3400" dirty="0" smtClean="0"/>
              <a:t>ropa </a:t>
            </a:r>
            <a:r>
              <a:rPr lang="es-CO" sz="3400" dirty="0"/>
              <a:t>de las mujeres sea modesta, como conviene a mujeres que profesan piedad con buenas obras, “</a:t>
            </a:r>
            <a:r>
              <a:rPr lang="es-CO" sz="3400" dirty="0">
                <a:latin typeface="Agency FB" pitchFamily="34" charset="0"/>
              </a:rPr>
              <a:t>no con cabellos </a:t>
            </a:r>
            <a:r>
              <a:rPr lang="es-CO" sz="3400" dirty="0" smtClean="0">
                <a:latin typeface="Agency FB" pitchFamily="34" charset="0"/>
              </a:rPr>
              <a:t>encrespados</a:t>
            </a:r>
            <a:r>
              <a:rPr lang="es-CO" sz="3400" dirty="0">
                <a:latin typeface="Agency FB" pitchFamily="34" charset="0"/>
              </a:rPr>
              <a:t>, u oro, o perlas, o vestidos costosos</a:t>
            </a:r>
            <a:r>
              <a:rPr lang="es-CO" sz="3400" dirty="0"/>
              <a:t>” (</a:t>
            </a:r>
            <a:r>
              <a:rPr lang="es-CO" sz="3400" u="sng" dirty="0"/>
              <a:t>1 Tim. 2:9, 10</a:t>
            </a:r>
            <a:r>
              <a:rPr lang="es-CO" sz="3400" dirty="0"/>
              <a:t>). </a:t>
            </a:r>
            <a:endParaRPr lang="es-CO" sz="3400" dirty="0" smtClean="0"/>
          </a:p>
          <a:p>
            <a:pPr marL="0" indent="0">
              <a:buNone/>
            </a:pPr>
            <a:endParaRPr lang="es-CO" dirty="0" smtClean="0"/>
          </a:p>
          <a:p>
            <a:pPr marL="0" indent="0">
              <a:buNone/>
            </a:pPr>
            <a:r>
              <a:rPr lang="es-CO" dirty="0" smtClean="0"/>
              <a:t>Y </a:t>
            </a:r>
            <a:r>
              <a:rPr lang="es-CO" dirty="0"/>
              <a:t>tal como vuelve a decir: “</a:t>
            </a:r>
            <a:r>
              <a:rPr lang="es-CO" dirty="0">
                <a:latin typeface="Agency FB" pitchFamily="34" charset="0"/>
              </a:rPr>
              <a:t>El adorno de las cuales </a:t>
            </a:r>
            <a:r>
              <a:rPr lang="es-CO" dirty="0" smtClean="0">
                <a:latin typeface="Agency FB" pitchFamily="34" charset="0"/>
              </a:rPr>
              <a:t>no </a:t>
            </a:r>
            <a:r>
              <a:rPr lang="es-CO" dirty="0">
                <a:latin typeface="Agency FB" pitchFamily="34" charset="0"/>
              </a:rPr>
              <a:t>sea exterior con encrespamiento del cabello, y atavío de oro, ni en compostura de ropas; sino el hombre del </a:t>
            </a:r>
            <a:r>
              <a:rPr lang="es-CO" dirty="0" smtClean="0">
                <a:latin typeface="Agency FB" pitchFamily="34" charset="0"/>
              </a:rPr>
              <a:t>corazón </a:t>
            </a:r>
            <a:r>
              <a:rPr lang="es-CO" dirty="0">
                <a:latin typeface="Agency FB" pitchFamily="34" charset="0"/>
              </a:rPr>
              <a:t>que está encubierto, en incorruptible ornato de espíritu agradable y pacífico, lo cual es de grande estima </a:t>
            </a:r>
            <a:r>
              <a:rPr lang="es-CO" dirty="0" smtClean="0">
                <a:latin typeface="Agency FB" pitchFamily="34" charset="0"/>
              </a:rPr>
              <a:t>delante </a:t>
            </a:r>
            <a:r>
              <a:rPr lang="es-CO" dirty="0">
                <a:latin typeface="Agency FB" pitchFamily="34" charset="0"/>
              </a:rPr>
              <a:t>de Dios. Porque así también se ataviaban en el tiempo antiguo aquellas santas mujeres que esperaban en </a:t>
            </a:r>
            <a:r>
              <a:rPr lang="es-CO" dirty="0" smtClean="0">
                <a:latin typeface="Agency FB" pitchFamily="34" charset="0"/>
              </a:rPr>
              <a:t>Dios</a:t>
            </a:r>
            <a:r>
              <a:rPr lang="es-CO" dirty="0">
                <a:latin typeface="Agency FB" pitchFamily="34" charset="0"/>
              </a:rPr>
              <a:t>, siendo sujetas a sus maridos</a:t>
            </a:r>
            <a:r>
              <a:rPr lang="es-CO" dirty="0"/>
              <a:t>” (</a:t>
            </a:r>
            <a:r>
              <a:rPr lang="es-CO" u="sng" dirty="0"/>
              <a:t>1 Pedro 3:3-5</a:t>
            </a:r>
            <a:r>
              <a:rPr lang="es-CO" dirty="0"/>
              <a:t>). </a:t>
            </a:r>
          </a:p>
          <a:p>
            <a:endParaRPr lang="es-CO" dirty="0"/>
          </a:p>
        </p:txBody>
      </p:sp>
    </p:spTree>
    <p:extLst>
      <p:ext uri="{BB962C8B-B14F-4D97-AF65-F5344CB8AC3E}">
        <p14:creationId xmlns:p14="http://schemas.microsoft.com/office/powerpoint/2010/main" val="258556575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barn(inVertical)">
                                      <p:cBhvr>
                                        <p:cTn id="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accent3">
              <a:lumMod val="60000"/>
              <a:lumOff val="40000"/>
            </a:schemeClr>
          </a:solidFill>
          <a:scene3d>
            <a:camera prst="orthographicFront"/>
            <a:lightRig rig="threePt" dir="t"/>
          </a:scene3d>
          <a:sp3d>
            <a:bevelT prst="slope"/>
          </a:sp3d>
        </p:spPr>
        <p:txBody>
          <a:bodyPr>
            <a:normAutofit fontScale="92500" lnSpcReduction="20000"/>
          </a:bodyPr>
          <a:lstStyle/>
          <a:p>
            <a:pPr marL="0" indent="0">
              <a:buNone/>
            </a:pPr>
            <a:r>
              <a:rPr lang="es-CO" dirty="0"/>
              <a:t>Pero no piense que por la sujeción que he mencionado, opino que las mujeres deben ser esclavas de sus maridos. </a:t>
            </a:r>
            <a:endParaRPr lang="es-CO" dirty="0" smtClean="0"/>
          </a:p>
          <a:p>
            <a:pPr marL="400050" lvl="1" indent="0">
              <a:buNone/>
            </a:pPr>
            <a:r>
              <a:rPr lang="es-CO" b="1" u="sng" dirty="0" smtClean="0">
                <a:solidFill>
                  <a:srgbClr val="FF0000"/>
                </a:solidFill>
              </a:rPr>
              <a:t>Las </a:t>
            </a:r>
            <a:r>
              <a:rPr lang="es-CO" b="1" u="sng" dirty="0">
                <a:solidFill>
                  <a:srgbClr val="FF0000"/>
                </a:solidFill>
              </a:rPr>
              <a:t>mujeres son socios de sus maridos</a:t>
            </a:r>
            <a:r>
              <a:rPr lang="es-CO" dirty="0">
                <a:solidFill>
                  <a:srgbClr val="FF0000"/>
                </a:solidFill>
              </a:rPr>
              <a:t>, su carne y sus huesos; y no hay hombre que odie su propia carne, o que la </a:t>
            </a:r>
            <a:r>
              <a:rPr lang="es-CO" dirty="0" smtClean="0">
                <a:solidFill>
                  <a:srgbClr val="FF0000"/>
                </a:solidFill>
              </a:rPr>
              <a:t>resienta </a:t>
            </a:r>
            <a:r>
              <a:rPr lang="es-CO" dirty="0"/>
              <a:t>(</a:t>
            </a:r>
            <a:r>
              <a:rPr lang="es-CO" u="sng" dirty="0"/>
              <a:t>Ef. 5:29</a:t>
            </a:r>
            <a:r>
              <a:rPr lang="es-CO" dirty="0"/>
              <a:t>). Por lo tanto, todos los hombres amen “</a:t>
            </a:r>
            <a:r>
              <a:rPr lang="es-CO" dirty="0">
                <a:latin typeface="Agency FB" pitchFamily="34" charset="0"/>
              </a:rPr>
              <a:t>también a su mujer como a sí mismo; y la mujer reverencie </a:t>
            </a:r>
            <a:r>
              <a:rPr lang="es-CO" dirty="0" smtClean="0">
                <a:latin typeface="Agency FB" pitchFamily="34" charset="0"/>
              </a:rPr>
              <a:t>a </a:t>
            </a:r>
            <a:r>
              <a:rPr lang="es-CO" dirty="0">
                <a:latin typeface="Agency FB" pitchFamily="34" charset="0"/>
              </a:rPr>
              <a:t>su marido</a:t>
            </a:r>
            <a:r>
              <a:rPr lang="es-CO" dirty="0"/>
              <a:t>” (</a:t>
            </a:r>
            <a:r>
              <a:rPr lang="es-CO" u="sng" dirty="0"/>
              <a:t>Ef. 5:33</a:t>
            </a:r>
            <a:r>
              <a:rPr lang="es-CO" dirty="0"/>
              <a:t>). </a:t>
            </a:r>
            <a:endParaRPr lang="es-CO" dirty="0" smtClean="0"/>
          </a:p>
          <a:p>
            <a:pPr marL="400050" lvl="1" indent="0">
              <a:buNone/>
            </a:pPr>
            <a:r>
              <a:rPr lang="es-CO" dirty="0" smtClean="0">
                <a:solidFill>
                  <a:srgbClr val="FF0000"/>
                </a:solidFill>
              </a:rPr>
              <a:t>La </a:t>
            </a:r>
            <a:r>
              <a:rPr lang="es-CO" dirty="0">
                <a:solidFill>
                  <a:srgbClr val="FF0000"/>
                </a:solidFill>
              </a:rPr>
              <a:t>esposa es cabeza después de su marido, y debe mandar en su ausencia; sí, en su presencia </a:t>
            </a:r>
            <a:r>
              <a:rPr lang="es-CO" dirty="0" smtClean="0">
                <a:solidFill>
                  <a:srgbClr val="FF0000"/>
                </a:solidFill>
              </a:rPr>
              <a:t>debe </a:t>
            </a:r>
            <a:r>
              <a:rPr lang="es-CO" dirty="0">
                <a:solidFill>
                  <a:srgbClr val="FF0000"/>
                </a:solidFill>
              </a:rPr>
              <a:t>guiar la casa, criar sus hijos, siempre y cuando lo haga de manera que no dé al adversario ocasión de reproche</a:t>
            </a:r>
            <a:r>
              <a:rPr lang="es-CO" dirty="0"/>
              <a:t> (</a:t>
            </a:r>
            <a:r>
              <a:rPr lang="es-CO" u="sng" dirty="0"/>
              <a:t>1 </a:t>
            </a:r>
            <a:r>
              <a:rPr lang="es-CO" u="sng" dirty="0" smtClean="0"/>
              <a:t>Tim</a:t>
            </a:r>
            <a:r>
              <a:rPr lang="es-CO" u="sng" dirty="0"/>
              <a:t>. 5:10, 13</a:t>
            </a:r>
            <a:r>
              <a:rPr lang="es-CO" dirty="0" smtClean="0"/>
              <a:t>).</a:t>
            </a:r>
          </a:p>
          <a:p>
            <a:pPr marL="0" indent="0">
              <a:buNone/>
            </a:pPr>
            <a:r>
              <a:rPr lang="es-CO" dirty="0" smtClean="0"/>
              <a:t> </a:t>
            </a:r>
            <a:r>
              <a:rPr lang="es-CO" dirty="0"/>
              <a:t>“</a:t>
            </a:r>
            <a:r>
              <a:rPr lang="es-CO" dirty="0">
                <a:latin typeface="Agency FB" pitchFamily="34" charset="0"/>
              </a:rPr>
              <a:t>Mujer fuerte, ¿quién la hallará? Porque su estima sobrepuja largamente a la de piedras preciosas. La </a:t>
            </a:r>
            <a:r>
              <a:rPr lang="es-CO" dirty="0" smtClean="0">
                <a:latin typeface="Agency FB" pitchFamily="34" charset="0"/>
              </a:rPr>
              <a:t>mujer </a:t>
            </a:r>
            <a:r>
              <a:rPr lang="es-CO" dirty="0">
                <a:latin typeface="Agency FB" pitchFamily="34" charset="0"/>
              </a:rPr>
              <a:t>graciosa tendrá honra. y conduce sus asuntos con discreción</a:t>
            </a:r>
            <a:r>
              <a:rPr lang="es-CO" dirty="0"/>
              <a:t>” (</a:t>
            </a:r>
            <a:r>
              <a:rPr lang="es-CO" u="sng" dirty="0"/>
              <a:t>Prov. 31:10; 11:16; 12:4</a:t>
            </a:r>
            <a:r>
              <a:rPr lang="es-CO" dirty="0"/>
              <a:t>). </a:t>
            </a:r>
          </a:p>
          <a:p>
            <a:endParaRPr lang="es-CO" dirty="0" smtClean="0"/>
          </a:p>
        </p:txBody>
      </p:sp>
    </p:spTree>
    <p:extLst>
      <p:ext uri="{BB962C8B-B14F-4D97-AF65-F5344CB8AC3E}">
        <p14:creationId xmlns:p14="http://schemas.microsoft.com/office/powerpoint/2010/main" val="97372787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9" dur="500"/>
                                        <p:tgtEl>
                                          <p:spTgt spid="3">
                                            <p:txEl>
                                              <p:pRg st="2" end="2"/>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 calcmode="lin" valueType="num">
                                      <p:cBhvr>
                                        <p:cTn id="12"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14"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507288" cy="6264696"/>
          </a:xfrm>
          <a:solidFill>
            <a:schemeClr val="accent3">
              <a:lumMod val="60000"/>
              <a:lumOff val="40000"/>
            </a:schemeClr>
          </a:solidFill>
          <a:scene3d>
            <a:camera prst="orthographicFront"/>
            <a:lightRig rig="threePt" dir="t"/>
          </a:scene3d>
          <a:sp3d>
            <a:bevelT w="152400" h="50800" prst="softRound"/>
          </a:sp3d>
        </p:spPr>
        <p:txBody>
          <a:bodyPr>
            <a:normAutofit fontScale="92500" lnSpcReduction="20000"/>
          </a:bodyPr>
          <a:lstStyle/>
          <a:p>
            <a:pPr marL="0" indent="0">
              <a:buNone/>
            </a:pPr>
            <a:r>
              <a:rPr lang="es-CO" sz="3500" b="1" u="sng" dirty="0"/>
              <a:t>Objeción</a:t>
            </a:r>
            <a:r>
              <a:rPr lang="es-CO" dirty="0"/>
              <a:t>: Pero mi marido es inconverso, ¿qué puedo hacer? </a:t>
            </a:r>
          </a:p>
          <a:p>
            <a:pPr marL="0" indent="0">
              <a:buNone/>
            </a:pPr>
            <a:r>
              <a:rPr lang="es-CO" sz="3500" b="1" u="sng" dirty="0"/>
              <a:t>Respuesta</a:t>
            </a:r>
            <a:r>
              <a:rPr lang="es-CO" sz="3800" b="1" dirty="0"/>
              <a:t>:</a:t>
            </a:r>
            <a:r>
              <a:rPr lang="es-CO" dirty="0"/>
              <a:t> En este caso, lo que he dicho antes se aplica </a:t>
            </a:r>
            <a:r>
              <a:rPr lang="es-CO" dirty="0" smtClean="0"/>
              <a:t>por tres razones con mayor fuerza:</a:t>
            </a:r>
          </a:p>
          <a:p>
            <a:pPr marL="0" indent="0">
              <a:buNone/>
            </a:pPr>
            <a:endParaRPr lang="es-CO" dirty="0" smtClean="0"/>
          </a:p>
          <a:p>
            <a:pPr marL="400050" lvl="1" indent="0">
              <a:buNone/>
            </a:pPr>
            <a:r>
              <a:rPr lang="es-CO" sz="3000" b="1" dirty="0" smtClean="0">
                <a:solidFill>
                  <a:srgbClr val="FF0000"/>
                </a:solidFill>
              </a:rPr>
              <a:t>1</a:t>
            </a:r>
            <a:r>
              <a:rPr lang="es-CO" dirty="0"/>
              <a:t>. Debido a esta condición, su </a:t>
            </a:r>
            <a:r>
              <a:rPr lang="es-CO" dirty="0" smtClean="0"/>
              <a:t>esposo </a:t>
            </a:r>
            <a:r>
              <a:rPr lang="es-CO" dirty="0"/>
              <a:t>estará atento para aprovechar sus deslices y debilidades con el fin de echárselo en cara a Dios y a su Salvador. </a:t>
            </a:r>
          </a:p>
          <a:p>
            <a:pPr marL="400050" lvl="1" indent="0">
              <a:buNone/>
            </a:pPr>
            <a:r>
              <a:rPr lang="es-CO" sz="3000" b="1" dirty="0">
                <a:solidFill>
                  <a:srgbClr val="FF0000"/>
                </a:solidFill>
              </a:rPr>
              <a:t>2</a:t>
            </a:r>
            <a:r>
              <a:rPr lang="es-CO" dirty="0"/>
              <a:t>. Es probable que interprete de la peor manera cada una de sus palabras, acciones y gestos</a:t>
            </a:r>
            <a:r>
              <a:rPr lang="es-CO" dirty="0" smtClean="0"/>
              <a:t>.</a:t>
            </a:r>
          </a:p>
          <a:p>
            <a:pPr marL="400050" lvl="1" indent="0">
              <a:buNone/>
            </a:pPr>
            <a:r>
              <a:rPr lang="es-CO" sz="3000" b="1" dirty="0" smtClean="0">
                <a:solidFill>
                  <a:srgbClr val="FF0000"/>
                </a:solidFill>
              </a:rPr>
              <a:t>3</a:t>
            </a:r>
            <a:r>
              <a:rPr lang="es-CO" dirty="0"/>
              <a:t>. Y todo esto tiende a </a:t>
            </a:r>
            <a:r>
              <a:rPr lang="es-CO" dirty="0" smtClean="0"/>
              <a:t>endurecer </a:t>
            </a:r>
            <a:r>
              <a:rPr lang="es-CO" dirty="0"/>
              <a:t>más su corazón, sus prejuicios y su oposición a su propia salvación; por lo tanto, como dice Pedro: “</a:t>
            </a:r>
            <a:r>
              <a:rPr lang="es-CO" dirty="0">
                <a:latin typeface="Agency FB" pitchFamily="34" charset="0"/>
              </a:rPr>
              <a:t>Vosotras, mujeres, sed sujetas a vuestros maridos; para que también los que no creen a la palabra, sean ganados sin </a:t>
            </a:r>
            <a:r>
              <a:rPr lang="es-CO" dirty="0" smtClean="0">
                <a:latin typeface="Agency FB" pitchFamily="34" charset="0"/>
              </a:rPr>
              <a:t>palabra </a:t>
            </a:r>
            <a:r>
              <a:rPr lang="es-CO" dirty="0">
                <a:latin typeface="Agency FB" pitchFamily="34" charset="0"/>
              </a:rPr>
              <a:t>por la conversación de sus mujeres,</a:t>
            </a:r>
            <a:r>
              <a:rPr lang="es-CO" dirty="0"/>
              <a:t> </a:t>
            </a:r>
            <a:r>
              <a:rPr lang="es-CO" dirty="0">
                <a:latin typeface="Agency FB" pitchFamily="34" charset="0"/>
              </a:rPr>
              <a:t>considerando vuestra </a:t>
            </a:r>
            <a:r>
              <a:rPr lang="es-CO" dirty="0" smtClean="0">
                <a:latin typeface="Agency FB" pitchFamily="34" charset="0"/>
              </a:rPr>
              <a:t>casta conversación</a:t>
            </a:r>
            <a:r>
              <a:rPr lang="es-CO" dirty="0">
                <a:latin typeface="Agency FB" pitchFamily="34" charset="0"/>
              </a:rPr>
              <a:t>, que es en temor</a:t>
            </a:r>
            <a:r>
              <a:rPr lang="es-CO" dirty="0"/>
              <a:t>” (</a:t>
            </a:r>
            <a:r>
              <a:rPr lang="es-CO" u="sng" dirty="0"/>
              <a:t>1 Pedro </a:t>
            </a:r>
            <a:r>
              <a:rPr lang="es-CO" u="sng" dirty="0" smtClean="0"/>
              <a:t>3:1,2</a:t>
            </a:r>
            <a:r>
              <a:rPr lang="es-CO" dirty="0"/>
              <a:t>). </a:t>
            </a:r>
          </a:p>
        </p:txBody>
      </p:sp>
    </p:spTree>
    <p:extLst>
      <p:ext uri="{BB962C8B-B14F-4D97-AF65-F5344CB8AC3E}">
        <p14:creationId xmlns:p14="http://schemas.microsoft.com/office/powerpoint/2010/main" val="419499585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wipe(down)">
                                      <p:cBhvr>
                                        <p:cTn id="13"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accent4">
              <a:lumMod val="40000"/>
              <a:lumOff val="60000"/>
            </a:schemeClr>
          </a:solidFill>
          <a:scene3d>
            <a:camera prst="orthographicFront"/>
            <a:lightRig rig="threePt" dir="t"/>
          </a:scene3d>
          <a:sp3d>
            <a:bevelT prst="slope"/>
          </a:sp3d>
        </p:spPr>
        <p:txBody>
          <a:bodyPr>
            <a:normAutofit fontScale="85000" lnSpcReduction="20000"/>
          </a:bodyPr>
          <a:lstStyle/>
          <a:p>
            <a:pPr marL="0" indent="0">
              <a:buNone/>
            </a:pPr>
            <a:r>
              <a:rPr lang="es-CO" dirty="0" smtClean="0"/>
              <a:t>La </a:t>
            </a:r>
            <a:r>
              <a:rPr lang="es-CO" dirty="0"/>
              <a:t>salvación o la condenación de su marido depende mucho de su buena conducta delante de él; por lo tanto, si </a:t>
            </a:r>
            <a:r>
              <a:rPr lang="es-CO" dirty="0" smtClean="0"/>
              <a:t>teme </a:t>
            </a:r>
            <a:r>
              <a:rPr lang="es-CO" dirty="0"/>
              <a:t>a Dios, o si ama a su marido, procure, por medio de su comportamiento lleno de mansedumbre, modestia, </a:t>
            </a:r>
            <a:r>
              <a:rPr lang="es-CO" dirty="0" smtClean="0"/>
              <a:t>santidad </a:t>
            </a:r>
            <a:r>
              <a:rPr lang="es-CO" dirty="0"/>
              <a:t>y humildad delante de él, predisponerlo a querer su propia salvación; y haciendo esto, “</a:t>
            </a:r>
            <a:r>
              <a:rPr lang="es-CO" dirty="0">
                <a:latin typeface="Agency FB" pitchFamily="34" charset="0"/>
              </a:rPr>
              <a:t>Porque ¿de dónde </a:t>
            </a:r>
            <a:r>
              <a:rPr lang="es-CO" dirty="0" smtClean="0">
                <a:latin typeface="Agency FB" pitchFamily="34" charset="0"/>
              </a:rPr>
              <a:t>sabes</a:t>
            </a:r>
            <a:r>
              <a:rPr lang="es-CO" dirty="0">
                <a:latin typeface="Agency FB" pitchFamily="34" charset="0"/>
              </a:rPr>
              <a:t>, oh mujer, si quizá harás salvo a tu marido</a:t>
            </a:r>
            <a:r>
              <a:rPr lang="es-CO" dirty="0"/>
              <a:t>?” (</a:t>
            </a:r>
            <a:r>
              <a:rPr lang="es-CO" u="sng" dirty="0"/>
              <a:t>1 Cor. 7:16</a:t>
            </a:r>
            <a:r>
              <a:rPr lang="es-CO" dirty="0"/>
              <a:t>). </a:t>
            </a:r>
          </a:p>
          <a:p>
            <a:endParaRPr lang="es-CO" dirty="0" smtClean="0"/>
          </a:p>
          <a:p>
            <a:pPr marL="400050" lvl="1" indent="0">
              <a:buNone/>
            </a:pPr>
            <a:r>
              <a:rPr lang="es-CO" sz="3800" b="1" dirty="0" smtClean="0"/>
              <a:t>Objeción</a:t>
            </a:r>
            <a:r>
              <a:rPr lang="es-CO" dirty="0"/>
              <a:t>: Pero mi marido no sólo es inconverso sino que es un contencioso, malhumorado y cascarrabias, sí, tan </a:t>
            </a:r>
            <a:r>
              <a:rPr lang="es-CO" dirty="0" smtClean="0"/>
              <a:t>contencioso</a:t>
            </a:r>
            <a:r>
              <a:rPr lang="es-CO" dirty="0"/>
              <a:t>, que no sé cómo hablarle ni cómo comportarme en su presencia. </a:t>
            </a:r>
          </a:p>
          <a:p>
            <a:pPr marL="400050" lvl="1" indent="0">
              <a:buNone/>
            </a:pPr>
            <a:r>
              <a:rPr lang="es-CO" sz="3800" b="1" dirty="0"/>
              <a:t>Respuesta</a:t>
            </a:r>
            <a:r>
              <a:rPr lang="es-CO" dirty="0"/>
              <a:t>: Es cierto que algunas esposas viven en una verdadera esclavitud en razón de sus esposos impíos; y como </a:t>
            </a:r>
            <a:r>
              <a:rPr lang="es-CO" dirty="0" smtClean="0"/>
              <a:t>tales </a:t>
            </a:r>
            <a:r>
              <a:rPr lang="es-CO" dirty="0"/>
              <a:t>deben inspirar lástima y oraciones a su favor, de manera que sean tanto más cuidadosas y circunspectas en todo </a:t>
            </a:r>
            <a:r>
              <a:rPr lang="es-CO" dirty="0" smtClean="0"/>
              <a:t>lo </a:t>
            </a:r>
            <a:r>
              <a:rPr lang="es-CO" dirty="0"/>
              <a:t>que hacen. </a:t>
            </a:r>
          </a:p>
        </p:txBody>
      </p:sp>
    </p:spTree>
    <p:extLst>
      <p:ext uri="{BB962C8B-B14F-4D97-AF65-F5344CB8AC3E}">
        <p14:creationId xmlns:p14="http://schemas.microsoft.com/office/powerpoint/2010/main" val="247635136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832648"/>
          </a:xfrm>
          <a:solidFill>
            <a:schemeClr val="bg2">
              <a:lumMod val="90000"/>
            </a:schemeClr>
          </a:solidFill>
          <a:scene3d>
            <a:camera prst="orthographicFront"/>
            <a:lightRig rig="threePt" dir="t"/>
          </a:scene3d>
          <a:sp3d>
            <a:bevelT w="139700" prst="cross"/>
          </a:sp3d>
        </p:spPr>
        <p:txBody>
          <a:bodyPr>
            <a:normAutofit fontScale="92500" lnSpcReduction="20000"/>
          </a:bodyPr>
          <a:lstStyle/>
          <a:p>
            <a:pPr marL="400050" lvl="1" indent="0">
              <a:buNone/>
            </a:pPr>
            <a:r>
              <a:rPr lang="es-CO" sz="3300" b="1" dirty="0">
                <a:solidFill>
                  <a:srgbClr val="FF0000"/>
                </a:solidFill>
              </a:rPr>
              <a:t>1</a:t>
            </a:r>
            <a:r>
              <a:rPr lang="es-CO" dirty="0"/>
              <a:t>. Por lo tanto, sea muy fiel a él en todas las cosas de esta vida. </a:t>
            </a:r>
          </a:p>
          <a:p>
            <a:pPr marL="400050" lvl="1" indent="0">
              <a:buNone/>
            </a:pPr>
            <a:r>
              <a:rPr lang="es-CO" sz="3300" b="1" dirty="0">
                <a:solidFill>
                  <a:srgbClr val="FF0000"/>
                </a:solidFill>
              </a:rPr>
              <a:t>2</a:t>
            </a:r>
            <a:r>
              <a:rPr lang="es-CO" dirty="0"/>
              <a:t>. Sea paciente con su conducta desenfrenada e inconversa; usted está viva, él está muerto; usted está bajo la gracia, él bajo el pecado. Ahora, entonces, teniendo en cuenta que la gracia es más fuerte que el pecado y la virtud que lo vil, no se deje vencer por su vileza, en cambio, vénzala con sus virtudes </a:t>
            </a:r>
            <a:r>
              <a:rPr lang="es-CO" dirty="0" smtClean="0"/>
              <a:t>(</a:t>
            </a:r>
            <a:r>
              <a:rPr lang="es-CO" u="sng" dirty="0" smtClean="0"/>
              <a:t>ROM. </a:t>
            </a:r>
            <a:r>
              <a:rPr lang="es-CO" u="sng" dirty="0"/>
              <a:t>12:12:21</a:t>
            </a:r>
            <a:r>
              <a:rPr lang="es-CO" dirty="0"/>
              <a:t>). Es una vergüenza que los que viven bajo la gracia sean tan parleros, etc. como los que no la tienen: “</a:t>
            </a:r>
            <a:r>
              <a:rPr lang="es-CO" dirty="0">
                <a:latin typeface="Agency FB" pitchFamily="34" charset="0"/>
              </a:rPr>
              <a:t>El que tarde se </a:t>
            </a:r>
            <a:r>
              <a:rPr lang="es-CO" dirty="0" smtClean="0">
                <a:latin typeface="Agency FB" pitchFamily="34" charset="0"/>
              </a:rPr>
              <a:t>aíra, </a:t>
            </a:r>
            <a:r>
              <a:rPr lang="es-CO" dirty="0">
                <a:latin typeface="Agency FB" pitchFamily="34" charset="0"/>
              </a:rPr>
              <a:t>es grande de entendimiento: mas el corto de espíritu engrandece el desatino</a:t>
            </a:r>
            <a:r>
              <a:rPr lang="es-CO" dirty="0"/>
              <a:t>” (</a:t>
            </a:r>
            <a:r>
              <a:rPr lang="es-CO" u="sng" dirty="0"/>
              <a:t>Prov. 14:29</a:t>
            </a:r>
            <a:r>
              <a:rPr lang="es-CO" dirty="0"/>
              <a:t>). </a:t>
            </a:r>
          </a:p>
          <a:p>
            <a:pPr marL="400050" lvl="1" indent="0">
              <a:buNone/>
            </a:pPr>
            <a:r>
              <a:rPr lang="es-CO" sz="3300" b="1" dirty="0">
                <a:solidFill>
                  <a:srgbClr val="FF0000"/>
                </a:solidFill>
              </a:rPr>
              <a:t>3</a:t>
            </a:r>
            <a:r>
              <a:rPr lang="es-CO" dirty="0"/>
              <a:t>. Si en algún momento desea hablar a su esposo para convencerle acerca de algo, sea bueno o malo, sepa discernir el momento propicio: Hay “</a:t>
            </a:r>
            <a:r>
              <a:rPr lang="es-CO" dirty="0">
                <a:latin typeface="Agency FB" pitchFamily="34" charset="0"/>
              </a:rPr>
              <a:t>tiempo de callar, y tiempo de hablar</a:t>
            </a:r>
            <a:r>
              <a:rPr lang="es-CO" dirty="0"/>
              <a:t>” (</a:t>
            </a:r>
            <a:r>
              <a:rPr lang="es-CO" u="sng" dirty="0"/>
              <a:t>Ecl. 3:7</a:t>
            </a:r>
            <a:r>
              <a:rPr lang="es-CO" dirty="0"/>
              <a:t>). </a:t>
            </a:r>
          </a:p>
        </p:txBody>
      </p:sp>
    </p:spTree>
    <p:extLst>
      <p:ext uri="{BB962C8B-B14F-4D97-AF65-F5344CB8AC3E}">
        <p14:creationId xmlns:p14="http://schemas.microsoft.com/office/powerpoint/2010/main" val="262715079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92688"/>
          </a:xfrm>
          <a:solidFill>
            <a:schemeClr val="bg2">
              <a:lumMod val="90000"/>
            </a:schemeClr>
          </a:solidFill>
          <a:scene3d>
            <a:camera prst="orthographicFront"/>
            <a:lightRig rig="threePt" dir="t"/>
          </a:scene3d>
          <a:sp3d>
            <a:bevelT w="165100" prst="coolSlant"/>
          </a:sp3d>
        </p:spPr>
        <p:txBody>
          <a:bodyPr>
            <a:normAutofit fontScale="85000" lnSpcReduction="10000"/>
          </a:bodyPr>
          <a:lstStyle/>
          <a:p>
            <a:pPr marL="0" indent="0">
              <a:buNone/>
            </a:pPr>
            <a:r>
              <a:rPr lang="es-CO" sz="3800" b="1" dirty="0"/>
              <a:t>Ahora bien, con respecto a encontrar el momento propicio: </a:t>
            </a:r>
            <a:endParaRPr lang="es-CO" sz="3800" b="1" dirty="0" smtClean="0"/>
          </a:p>
          <a:p>
            <a:pPr marL="400050" lvl="1" indent="0">
              <a:buNone/>
            </a:pPr>
            <a:r>
              <a:rPr lang="es-CO" dirty="0" smtClean="0"/>
              <a:t>(</a:t>
            </a:r>
            <a:r>
              <a:rPr lang="es-CO" sz="3300" b="1" dirty="0" smtClean="0">
                <a:solidFill>
                  <a:srgbClr val="FF0000"/>
                </a:solidFill>
              </a:rPr>
              <a:t>1</a:t>
            </a:r>
            <a:r>
              <a:rPr lang="es-CO" dirty="0"/>
              <a:t>.) Considere su estado de ánimo; y acérquese a él en el momento que más lejos esté de esas sucias pasiones que la </a:t>
            </a:r>
            <a:r>
              <a:rPr lang="es-CO" dirty="0" smtClean="0"/>
              <a:t>afligen</a:t>
            </a:r>
            <a:r>
              <a:rPr lang="es-CO" dirty="0"/>
              <a:t>. Abigail no quiso decirle ni una palabra a su esposo ebrio hasta que se le pasara el efecto del vino y estuviera </a:t>
            </a:r>
            <a:r>
              <a:rPr lang="es-CO" dirty="0" smtClean="0"/>
              <a:t>sobrio </a:t>
            </a:r>
            <a:r>
              <a:rPr lang="es-CO" dirty="0"/>
              <a:t>(</a:t>
            </a:r>
            <a:r>
              <a:rPr lang="es-CO" u="sng" dirty="0"/>
              <a:t>1 Sam. </a:t>
            </a:r>
            <a:r>
              <a:rPr lang="es-CO" u="sng" dirty="0" smtClean="0"/>
              <a:t>25:36,37</a:t>
            </a:r>
            <a:r>
              <a:rPr lang="es-CO" dirty="0"/>
              <a:t>). No hacer caso de esta observación es la razón por la que se habla mucho y se logra poco. </a:t>
            </a:r>
          </a:p>
          <a:p>
            <a:pPr marL="400050" lvl="1" indent="0">
              <a:buNone/>
            </a:pPr>
            <a:r>
              <a:rPr lang="es-CO" dirty="0"/>
              <a:t>(</a:t>
            </a:r>
            <a:r>
              <a:rPr lang="es-CO" sz="3300" b="1" dirty="0">
                <a:solidFill>
                  <a:srgbClr val="FF0000"/>
                </a:solidFill>
              </a:rPr>
              <a:t>2</a:t>
            </a:r>
            <a:r>
              <a:rPr lang="es-CO" dirty="0"/>
              <a:t>.) Háblele en esos momentos cuando el corazón de él se siente atraído a usted, y cuando da muestras de su cariño </a:t>
            </a:r>
            <a:r>
              <a:rPr lang="es-CO" dirty="0" smtClean="0"/>
              <a:t>y </a:t>
            </a:r>
            <a:r>
              <a:rPr lang="es-CO" dirty="0"/>
              <a:t>de lo complacido que se siente con </a:t>
            </a:r>
            <a:r>
              <a:rPr lang="es-CO" dirty="0" smtClean="0"/>
              <a:t>usted. Esto </a:t>
            </a:r>
            <a:r>
              <a:rPr lang="es-CO" dirty="0"/>
              <a:t>es lo que hizo Ester con su marido el rey, y prevaleció (</a:t>
            </a:r>
            <a:r>
              <a:rPr lang="es-CO" u="sng" dirty="0"/>
              <a:t>Ester </a:t>
            </a:r>
            <a:r>
              <a:rPr lang="es-CO" u="sng" dirty="0" smtClean="0"/>
              <a:t>5:3,6</a:t>
            </a:r>
            <a:r>
              <a:rPr lang="es-CO" u="sng" dirty="0"/>
              <a:t>; </a:t>
            </a:r>
            <a:r>
              <a:rPr lang="es-CO" u="sng" dirty="0" smtClean="0"/>
              <a:t>7:1,2</a:t>
            </a:r>
            <a:r>
              <a:rPr lang="es-CO" dirty="0"/>
              <a:t>). </a:t>
            </a:r>
          </a:p>
          <a:p>
            <a:pPr marL="400050" lvl="1" indent="0">
              <a:buNone/>
            </a:pPr>
            <a:r>
              <a:rPr lang="es-CO" sz="3300" b="1" dirty="0">
                <a:solidFill>
                  <a:srgbClr val="FF0000"/>
                </a:solidFill>
              </a:rPr>
              <a:t>(3</a:t>
            </a:r>
            <a:r>
              <a:rPr lang="es-CO" dirty="0"/>
              <a:t>.) Esté atenta para notar cuándo las convicciones despiertan su conciencia, y sígalas con dichos profundos y </a:t>
            </a:r>
            <a:r>
              <a:rPr lang="es-CO" dirty="0" smtClean="0"/>
              <a:t>certeros </a:t>
            </a:r>
            <a:r>
              <a:rPr lang="es-CO" dirty="0"/>
              <a:t>de las Escrituras. En forma parecida trató la esposa de Manoa a su esposo (</a:t>
            </a:r>
            <a:r>
              <a:rPr lang="es-CO" u="sng" dirty="0"/>
              <a:t>Jue. </a:t>
            </a:r>
            <a:r>
              <a:rPr lang="es-CO" u="sng" dirty="0" smtClean="0"/>
              <a:t>13:22,23</a:t>
            </a:r>
            <a:r>
              <a:rPr lang="es-CO" dirty="0"/>
              <a:t>). </a:t>
            </a:r>
            <a:endParaRPr lang="es-CO" dirty="0" smtClean="0"/>
          </a:p>
          <a:p>
            <a:pPr marL="400050" lvl="1" indent="0">
              <a:buNone/>
            </a:pPr>
            <a:endParaRPr lang="es-CO" dirty="0"/>
          </a:p>
          <a:p>
            <a:endParaRPr lang="es-CO" dirty="0"/>
          </a:p>
        </p:txBody>
      </p:sp>
    </p:spTree>
    <p:extLst>
      <p:ext uri="{BB962C8B-B14F-4D97-AF65-F5344CB8AC3E}">
        <p14:creationId xmlns:p14="http://schemas.microsoft.com/office/powerpoint/2010/main" val="176199565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bg2">
              <a:lumMod val="90000"/>
            </a:schemeClr>
          </a:solidFill>
          <a:scene3d>
            <a:camera prst="orthographicFront"/>
            <a:lightRig rig="threePt" dir="t"/>
          </a:scene3d>
          <a:sp3d>
            <a:bevelT prst="angle"/>
          </a:sp3d>
        </p:spPr>
        <p:txBody>
          <a:bodyPr>
            <a:normAutofit fontScale="92500" lnSpcReduction="10000"/>
          </a:bodyPr>
          <a:lstStyle/>
          <a:p>
            <a:pPr marL="0" indent="0">
              <a:buNone/>
            </a:pPr>
            <a:r>
              <a:rPr lang="es-CO" sz="3900" b="1" dirty="0"/>
              <a:t>Aun entonces: </a:t>
            </a:r>
          </a:p>
          <a:p>
            <a:pPr marL="400050" lvl="1" indent="0">
              <a:buNone/>
            </a:pPr>
            <a:r>
              <a:rPr lang="es-CO" dirty="0"/>
              <a:t>(</a:t>
            </a:r>
            <a:r>
              <a:rPr lang="es-CO" sz="3000" b="1" dirty="0">
                <a:solidFill>
                  <a:srgbClr val="FF0000"/>
                </a:solidFill>
              </a:rPr>
              <a:t>a</a:t>
            </a:r>
            <a:r>
              <a:rPr lang="es-CO" dirty="0"/>
              <a:t>) Sean pocas sus palabras. </a:t>
            </a:r>
          </a:p>
          <a:p>
            <a:pPr marL="400050" lvl="1" indent="0">
              <a:buNone/>
            </a:pPr>
            <a:r>
              <a:rPr lang="es-CO" sz="3000" b="1" dirty="0">
                <a:solidFill>
                  <a:srgbClr val="FF0000"/>
                </a:solidFill>
              </a:rPr>
              <a:t>(b</a:t>
            </a:r>
            <a:r>
              <a:rPr lang="es-CO" dirty="0"/>
              <a:t>) Y ninguna de ellas disfrutando cuando puede echarle en cara algo; en cambio diríjase aun a él como su cabeza y señor, con ruegos y súplicas. </a:t>
            </a:r>
            <a:endParaRPr lang="es-CO" dirty="0" smtClean="0"/>
          </a:p>
          <a:p>
            <a:pPr marL="400050" lvl="1" indent="0">
              <a:buNone/>
            </a:pPr>
            <a:r>
              <a:rPr lang="es-CO" dirty="0" smtClean="0"/>
              <a:t>(</a:t>
            </a:r>
            <a:r>
              <a:rPr lang="es-CO" sz="3000" b="1" dirty="0">
                <a:solidFill>
                  <a:srgbClr val="FF0000"/>
                </a:solidFill>
              </a:rPr>
              <a:t>c</a:t>
            </a:r>
            <a:r>
              <a:rPr lang="es-CO" dirty="0"/>
              <a:t>) Y todo en tal espíritu de comprensión y un corazón tan lleno de afecto por su bien, que su forma de hablar y su </a:t>
            </a:r>
            <a:r>
              <a:rPr lang="es-CO" dirty="0" smtClean="0"/>
              <a:t>conducta </a:t>
            </a:r>
            <a:r>
              <a:rPr lang="es-CO" dirty="0"/>
              <a:t>al hablarle le sea claro a él que habla por cariño, que es sensible a la desdicha de él y que su alma está </a:t>
            </a:r>
            <a:r>
              <a:rPr lang="es-CO" dirty="0" smtClean="0"/>
              <a:t>inflamada </a:t>
            </a:r>
            <a:r>
              <a:rPr lang="es-CO" dirty="0"/>
              <a:t>del anhelo de que sea salvo. </a:t>
            </a:r>
          </a:p>
          <a:p>
            <a:pPr marL="400050" lvl="1" indent="0">
              <a:buNone/>
            </a:pPr>
            <a:r>
              <a:rPr lang="es-CO" dirty="0"/>
              <a:t>(</a:t>
            </a:r>
            <a:r>
              <a:rPr lang="es-CO" sz="3000" b="1" dirty="0">
                <a:solidFill>
                  <a:srgbClr val="FF0000"/>
                </a:solidFill>
              </a:rPr>
              <a:t>d</a:t>
            </a:r>
            <a:r>
              <a:rPr lang="es-CO" dirty="0"/>
              <a:t>) Y apoye sus palabras y su conducta con oraciones a Dios a favor de su alma. </a:t>
            </a:r>
          </a:p>
          <a:p>
            <a:pPr marL="400050" lvl="1" indent="0">
              <a:buNone/>
            </a:pPr>
            <a:r>
              <a:rPr lang="es-CO" dirty="0"/>
              <a:t>(</a:t>
            </a:r>
            <a:r>
              <a:rPr lang="es-CO" sz="3000" b="1" dirty="0">
                <a:solidFill>
                  <a:srgbClr val="FF0000"/>
                </a:solidFill>
              </a:rPr>
              <a:t>e</a:t>
            </a:r>
            <a:r>
              <a:rPr lang="es-CO" dirty="0"/>
              <a:t>) Manteniendo usted una conducta santa, casta y modesta ante él. </a:t>
            </a:r>
          </a:p>
          <a:p>
            <a:endParaRPr lang="es-CO" dirty="0"/>
          </a:p>
          <a:p>
            <a:endParaRPr lang="es-CO" dirty="0"/>
          </a:p>
        </p:txBody>
      </p:sp>
    </p:spTree>
    <p:extLst>
      <p:ext uri="{BB962C8B-B14F-4D97-AF65-F5344CB8AC3E}">
        <p14:creationId xmlns:p14="http://schemas.microsoft.com/office/powerpoint/2010/main" val="204599030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332656"/>
            <a:ext cx="8352928" cy="6048672"/>
          </a:xfrm>
          <a:solidFill>
            <a:schemeClr val="accent4">
              <a:lumMod val="40000"/>
              <a:lumOff val="60000"/>
            </a:schemeClr>
          </a:solidFill>
          <a:scene3d>
            <a:camera prst="orthographicFront"/>
            <a:lightRig rig="threePt" dir="t"/>
          </a:scene3d>
          <a:sp3d>
            <a:bevelT prst="slope"/>
          </a:sp3d>
        </p:spPr>
        <p:txBody>
          <a:bodyPr>
            <a:normAutofit fontScale="92500" lnSpcReduction="20000"/>
          </a:bodyPr>
          <a:lstStyle/>
          <a:p>
            <a:pPr marL="0" indent="0">
              <a:buNone/>
            </a:pPr>
            <a:r>
              <a:rPr lang="es-CO" sz="3500" b="1" dirty="0"/>
              <a:t>Objeción:</a:t>
            </a:r>
            <a:r>
              <a:rPr lang="es-CO" dirty="0"/>
              <a:t> </a:t>
            </a:r>
            <a:endParaRPr lang="es-CO" dirty="0" smtClean="0"/>
          </a:p>
          <a:p>
            <a:pPr marL="0" indent="0">
              <a:buNone/>
            </a:pPr>
            <a:r>
              <a:rPr lang="es-CO" sz="3000" dirty="0" smtClean="0"/>
              <a:t>Pero </a:t>
            </a:r>
            <a:r>
              <a:rPr lang="es-CO" sz="3000" dirty="0"/>
              <a:t>mi esposo es estúpido, un necio que no tiene la inteligencia suficiente para desenvolverse en este </a:t>
            </a:r>
            <a:r>
              <a:rPr lang="es-CO" sz="3000" dirty="0" smtClean="0"/>
              <a:t>mundo</a:t>
            </a:r>
            <a:r>
              <a:rPr lang="es-CO" sz="3000" dirty="0"/>
              <a:t>. </a:t>
            </a:r>
            <a:endParaRPr lang="es-CO" sz="3000" dirty="0" smtClean="0"/>
          </a:p>
          <a:p>
            <a:pPr marL="0" indent="0">
              <a:buNone/>
            </a:pPr>
            <a:r>
              <a:rPr lang="es-CO" sz="3500" b="1" dirty="0" smtClean="0"/>
              <a:t>Respuesta</a:t>
            </a:r>
            <a:r>
              <a:rPr lang="es-CO" dirty="0"/>
              <a:t>: </a:t>
            </a:r>
            <a:endParaRPr lang="es-CO" dirty="0" smtClean="0"/>
          </a:p>
          <a:p>
            <a:pPr marL="400050" lvl="1" indent="0">
              <a:buNone/>
            </a:pPr>
            <a:r>
              <a:rPr lang="es-CO" sz="3000" b="1" dirty="0" smtClean="0">
                <a:solidFill>
                  <a:srgbClr val="FF0000"/>
                </a:solidFill>
              </a:rPr>
              <a:t>1</a:t>
            </a:r>
            <a:r>
              <a:rPr lang="es-CO" dirty="0"/>
              <a:t>. Aunque todo esto sea cierto, tiene que saber que él es su cabeza, su señor y su esposo. </a:t>
            </a:r>
          </a:p>
          <a:p>
            <a:pPr marL="400050" lvl="1" indent="0">
              <a:buNone/>
            </a:pPr>
            <a:r>
              <a:rPr lang="es-CO" sz="3000" b="1" dirty="0">
                <a:solidFill>
                  <a:srgbClr val="FF0000"/>
                </a:solidFill>
              </a:rPr>
              <a:t>2</a:t>
            </a:r>
            <a:r>
              <a:rPr lang="es-CO" dirty="0"/>
              <a:t>. Por lo tanto no quiera ejercer su autoridad sobre él. Él no fue hecho para usted, para que usted tenga dominio </a:t>
            </a:r>
            <a:r>
              <a:rPr lang="es-CO" dirty="0" smtClean="0"/>
              <a:t>sobre </a:t>
            </a:r>
            <a:r>
              <a:rPr lang="es-CO" dirty="0"/>
              <a:t>él, sino para ser su esposo y ejercer su autoridad sobre usted (</a:t>
            </a:r>
            <a:r>
              <a:rPr lang="es-CO" u="sng" dirty="0"/>
              <a:t>1 Tim. 2:12; 1 Cor. </a:t>
            </a:r>
            <a:r>
              <a:rPr lang="es-CO" u="sng" dirty="0" smtClean="0"/>
              <a:t>11:3,8</a:t>
            </a:r>
            <a:r>
              <a:rPr lang="es-CO" dirty="0"/>
              <a:t>). </a:t>
            </a:r>
          </a:p>
          <a:p>
            <a:pPr marL="400050" lvl="1" indent="0">
              <a:buNone/>
            </a:pPr>
            <a:r>
              <a:rPr lang="es-CO" sz="3000" b="1" dirty="0">
                <a:solidFill>
                  <a:srgbClr val="FF0000"/>
                </a:solidFill>
              </a:rPr>
              <a:t>3</a:t>
            </a:r>
            <a:r>
              <a:rPr lang="es-CO" dirty="0"/>
              <a:t>. Por lo tanto, aunque en realidad tenga usted más discernimiento que él, debe saber que usted, y todo lo que es </a:t>
            </a:r>
            <a:r>
              <a:rPr lang="es-CO" dirty="0" smtClean="0"/>
              <a:t>de usted</a:t>
            </a:r>
            <a:r>
              <a:rPr lang="es-CO" dirty="0"/>
              <a:t>, debe ser usado bajo su esposo; “</a:t>
            </a:r>
            <a:r>
              <a:rPr lang="es-CO" u="sng" dirty="0"/>
              <a:t>en todo</a:t>
            </a:r>
            <a:r>
              <a:rPr lang="es-CO" dirty="0"/>
              <a:t>” (</a:t>
            </a:r>
            <a:r>
              <a:rPr lang="es-CO" u="sng" dirty="0"/>
              <a:t>Ef. 5:24</a:t>
            </a:r>
            <a:r>
              <a:rPr lang="es-CO" dirty="0"/>
              <a:t>). </a:t>
            </a:r>
          </a:p>
        </p:txBody>
      </p:sp>
    </p:spTree>
    <p:extLst>
      <p:ext uri="{BB962C8B-B14F-4D97-AF65-F5344CB8AC3E}">
        <p14:creationId xmlns:p14="http://schemas.microsoft.com/office/powerpoint/2010/main" val="372733734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p:cTn id="1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4" end="4"/>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p:cTn id="25"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4">
              <a:lumMod val="40000"/>
              <a:lumOff val="60000"/>
            </a:schemeClr>
          </a:solidFill>
          <a:scene3d>
            <a:camera prst="orthographicFront"/>
            <a:lightRig rig="threePt" dir="t"/>
          </a:scene3d>
          <a:sp3d>
            <a:bevelT prst="relaxedInset"/>
          </a:sp3d>
        </p:spPr>
        <p:txBody>
          <a:bodyPr>
            <a:normAutofit fontScale="77500" lnSpcReduction="20000"/>
          </a:bodyPr>
          <a:lstStyle/>
          <a:p>
            <a:pPr marL="0" indent="0">
              <a:buNone/>
            </a:pPr>
            <a:r>
              <a:rPr lang="es-CO" dirty="0"/>
              <a:t>Cuídese, entonces, de que lo que usted hace no aparezca bajo su nombre, sino bajo el de él; no para su propia exaltación, sino para la de él; haciendo todo de modo que por su destreza y prudencia, nadie pueda ver ni una de las debilidades de su esposo: “</a:t>
            </a:r>
            <a:r>
              <a:rPr lang="es-CO" dirty="0">
                <a:latin typeface="Agency FB" pitchFamily="34" charset="0"/>
              </a:rPr>
              <a:t>La mujer virtuosa corona es de su marido: mas la mala, como carcoma en sus huesos.” Porque entonces, como dice el sabio, le dará “bien y no mal, todos los días de su vida</a:t>
            </a:r>
            <a:r>
              <a:rPr lang="es-CO" dirty="0"/>
              <a:t>” (</a:t>
            </a:r>
            <a:r>
              <a:rPr lang="es-CO" u="sng" dirty="0"/>
              <a:t>Prov. 12:4; 31:12</a:t>
            </a:r>
            <a:r>
              <a:rPr lang="es-CO" dirty="0"/>
              <a:t>). </a:t>
            </a:r>
          </a:p>
          <a:p>
            <a:pPr marL="400050" lvl="1" indent="0">
              <a:buNone/>
            </a:pPr>
            <a:r>
              <a:rPr lang="es-CO" sz="3600" b="1" dirty="0" smtClean="0">
                <a:solidFill>
                  <a:srgbClr val="FF0000"/>
                </a:solidFill>
              </a:rPr>
              <a:t>4</a:t>
            </a:r>
            <a:r>
              <a:rPr lang="es-CO" dirty="0"/>
              <a:t>. Por lo tanto actúe como si estuviera, y de hecho esté, bajo el poder y la autoridad de su marido. </a:t>
            </a:r>
          </a:p>
          <a:p>
            <a:endParaRPr lang="es-CO" dirty="0" smtClean="0"/>
          </a:p>
          <a:p>
            <a:r>
              <a:rPr lang="es-CO" dirty="0" smtClean="0">
                <a:solidFill>
                  <a:srgbClr val="FF0000"/>
                </a:solidFill>
              </a:rPr>
              <a:t>Ahora </a:t>
            </a:r>
            <a:r>
              <a:rPr lang="es-CO" dirty="0">
                <a:solidFill>
                  <a:srgbClr val="FF0000"/>
                </a:solidFill>
              </a:rPr>
              <a:t>tocante a su conducta con sus hijos y sirvientes. Usted es una madre y la señora de su casa, y debe comportarse como tal. Y además, al considerar a la mujer creyente como una figura de la iglesia, debe, como la iglesia, nutrir y enseñar a sus hijos, sus sirvientes y, como la iglesia, también dar razón de sus acciones; y ciertamente, al estar la esposa siempre en casa, tiene una gran ventaja en ese sentido; por lo tanto, hágalo y el Señor prosperará su quehacer. </a:t>
            </a:r>
          </a:p>
          <a:p>
            <a:endParaRPr lang="es-CO" dirty="0"/>
          </a:p>
        </p:txBody>
      </p:sp>
    </p:spTree>
    <p:extLst>
      <p:ext uri="{BB962C8B-B14F-4D97-AF65-F5344CB8AC3E}">
        <p14:creationId xmlns:p14="http://schemas.microsoft.com/office/powerpoint/2010/main" val="286488584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707088" cy="1143000"/>
          </a:xfrm>
          <a:solidFill>
            <a:schemeClr val="bg2">
              <a:lumMod val="75000"/>
            </a:schemeClr>
          </a:solidFill>
          <a:scene3d>
            <a:camera prst="orthographicFront"/>
            <a:lightRig rig="threePt" dir="t"/>
          </a:scene3d>
          <a:sp3d>
            <a:bevelT w="139700" prst="cross"/>
          </a:sp3d>
        </p:spPr>
        <p:txBody>
          <a:bodyPr>
            <a:normAutofit fontScale="90000"/>
          </a:bodyPr>
          <a:lstStyle/>
          <a:p>
            <a:r>
              <a:rPr lang="es-CO" sz="3600" b="1" dirty="0"/>
              <a:t>DEBERES DE LOS PADRES HACIA LOS HIJOS</a:t>
            </a:r>
            <a:r>
              <a:rPr lang="es-CO" dirty="0" smtClean="0"/>
              <a:t>.</a:t>
            </a:r>
            <a:endParaRPr lang="es-CO" dirty="0"/>
          </a:p>
        </p:txBody>
      </p:sp>
      <p:sp>
        <p:nvSpPr>
          <p:cNvPr id="3" name="2 Marcador de contenido"/>
          <p:cNvSpPr>
            <a:spLocks noGrp="1"/>
          </p:cNvSpPr>
          <p:nvPr>
            <p:ph idx="1"/>
          </p:nvPr>
        </p:nvSpPr>
        <p:spPr>
          <a:solidFill>
            <a:schemeClr val="accent4">
              <a:lumMod val="40000"/>
              <a:lumOff val="60000"/>
            </a:schemeClr>
          </a:solidFill>
          <a:scene3d>
            <a:camera prst="orthographicFront"/>
            <a:lightRig rig="threePt" dir="t"/>
          </a:scene3d>
          <a:sp3d>
            <a:bevelT w="165100" prst="coolSlant"/>
          </a:sp3d>
        </p:spPr>
        <p:txBody>
          <a:bodyPr>
            <a:normAutofit fontScale="70000" lnSpcReduction="20000"/>
          </a:bodyPr>
          <a:lstStyle/>
          <a:p>
            <a:pPr marL="0" indent="0">
              <a:buNone/>
            </a:pPr>
            <a:r>
              <a:rPr lang="es-CO" dirty="0" smtClean="0"/>
              <a:t>Si </a:t>
            </a:r>
            <a:r>
              <a:rPr lang="es-CO" dirty="0"/>
              <a:t>usted es padre de familia, un padre o una madre, entonces debe considerar su llamado como tal. </a:t>
            </a:r>
          </a:p>
          <a:p>
            <a:pPr marL="400050" lvl="1" indent="0">
              <a:buNone/>
            </a:pPr>
            <a:r>
              <a:rPr lang="es-CO" dirty="0"/>
              <a:t>Sus hijos tienen almas, y tienen que nacer de Dios al igual que usted, o de otra manera perecerán. Y sepa también </a:t>
            </a:r>
            <a:r>
              <a:rPr lang="es-CO" dirty="0" smtClean="0"/>
              <a:t>que</a:t>
            </a:r>
            <a:r>
              <a:rPr lang="es-CO" dirty="0"/>
              <a:t>, a menos de que sea usted muy circunspecto en su conducta hacia ellos y en la presencia de ellos, pueden perecer </a:t>
            </a:r>
            <a:r>
              <a:rPr lang="es-CO" dirty="0" smtClean="0"/>
              <a:t>por </a:t>
            </a:r>
            <a:r>
              <a:rPr lang="es-CO" dirty="0"/>
              <a:t>culpa de usted: lo cual debe impulsarle a instruirlos y también a corregirlos. </a:t>
            </a:r>
          </a:p>
          <a:p>
            <a:endParaRPr lang="es-CO" sz="3600" b="1" dirty="0" smtClean="0"/>
          </a:p>
          <a:p>
            <a:r>
              <a:rPr lang="es-CO" sz="3600" b="1" dirty="0" smtClean="0"/>
              <a:t>Primero</a:t>
            </a:r>
            <a:r>
              <a:rPr lang="es-CO" dirty="0" smtClean="0"/>
              <a:t>. </a:t>
            </a:r>
            <a:r>
              <a:rPr lang="es-CO" dirty="0"/>
              <a:t>I</a:t>
            </a:r>
            <a:r>
              <a:rPr lang="es-CO" dirty="0" smtClean="0"/>
              <a:t>nstruirlos </a:t>
            </a:r>
            <a:r>
              <a:rPr lang="es-CO" dirty="0"/>
              <a:t>como dice la Escritura y “</a:t>
            </a:r>
            <a:r>
              <a:rPr lang="es-CO" dirty="0">
                <a:latin typeface="Agency FB" pitchFamily="34" charset="0"/>
              </a:rPr>
              <a:t>criadlos en disciplina y amonestación del Señor</a:t>
            </a:r>
            <a:r>
              <a:rPr lang="es-CO" dirty="0"/>
              <a:t>,” y hacer </a:t>
            </a:r>
            <a:r>
              <a:rPr lang="es-CO" dirty="0" smtClean="0"/>
              <a:t>esto diligentemente </a:t>
            </a:r>
            <a:r>
              <a:rPr lang="es-CO" dirty="0"/>
              <a:t>“</a:t>
            </a:r>
            <a:r>
              <a:rPr lang="es-CO" dirty="0">
                <a:latin typeface="Agency FB" pitchFamily="34" charset="0"/>
              </a:rPr>
              <a:t>estando en tu casa,... y al acostarte, y cuando te levantes</a:t>
            </a:r>
            <a:r>
              <a:rPr lang="es-CO" dirty="0"/>
              <a:t>” (</a:t>
            </a:r>
            <a:r>
              <a:rPr lang="es-CO" u="sng" dirty="0"/>
              <a:t>Ef. 6:4; Deut. 6:7</a:t>
            </a:r>
            <a:r>
              <a:rPr lang="es-CO" dirty="0"/>
              <a:t>). </a:t>
            </a:r>
          </a:p>
          <a:p>
            <a:r>
              <a:rPr lang="es-CO" sz="3600" b="1" u="sng" dirty="0"/>
              <a:t>A fin de hacer esto con propósito: </a:t>
            </a:r>
          </a:p>
          <a:p>
            <a:pPr marL="400050" lvl="1" indent="0">
              <a:buNone/>
            </a:pPr>
            <a:r>
              <a:rPr lang="es-CO" sz="3600" b="1" dirty="0">
                <a:solidFill>
                  <a:srgbClr val="FF0000"/>
                </a:solidFill>
              </a:rPr>
              <a:t>1</a:t>
            </a:r>
            <a:r>
              <a:rPr lang="es-CO" dirty="0"/>
              <a:t>. Hágalo usando términos y palabras fáciles de entender; evite expresiones elevadas, porque estas ahogaría a sus </a:t>
            </a:r>
            <a:r>
              <a:rPr lang="es-CO" dirty="0" smtClean="0"/>
              <a:t>hijos</a:t>
            </a:r>
            <a:r>
              <a:rPr lang="es-CO" dirty="0"/>
              <a:t>. De esta manera habló Dios a sus hijos (</a:t>
            </a:r>
            <a:r>
              <a:rPr lang="es-CO" u="sng" dirty="0"/>
              <a:t>Ose. 12:10</a:t>
            </a:r>
            <a:r>
              <a:rPr lang="es-CO" dirty="0"/>
              <a:t>) y Pablo a los suyos (</a:t>
            </a:r>
            <a:r>
              <a:rPr lang="es-CO" u="sng" dirty="0"/>
              <a:t>1 Cor. 3:2</a:t>
            </a:r>
            <a:r>
              <a:rPr lang="es-CO" dirty="0"/>
              <a:t>).</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8304" y="116632"/>
            <a:ext cx="1656184" cy="1428750"/>
          </a:xfrm>
          <a:prstGeom prst="rect">
            <a:avLst/>
          </a:prstGeom>
          <a:noFill/>
          <a:ln>
            <a:noFill/>
          </a:ln>
          <a:effectLst/>
          <a:scene3d>
            <a:camera prst="isometricOffAxis1Right"/>
            <a:lightRig rig="threePt" dir="t"/>
          </a:scene3d>
          <a:sp3d>
            <a:bevelT prst="relaxedInse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6467932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wipe(down)">
                                      <p:cBhvr>
                                        <p:cTn id="13"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accent4">
              <a:lumMod val="40000"/>
              <a:lumOff val="60000"/>
            </a:schemeClr>
          </a:solidFill>
          <a:scene3d>
            <a:camera prst="orthographicFront"/>
            <a:lightRig rig="threePt" dir="t"/>
          </a:scene3d>
          <a:sp3d>
            <a:bevelT prst="relaxedInset"/>
          </a:sp3d>
        </p:spPr>
        <p:txBody>
          <a:bodyPr>
            <a:normAutofit fontScale="77500" lnSpcReduction="20000"/>
          </a:bodyPr>
          <a:lstStyle/>
          <a:p>
            <a:pPr marL="400050" lvl="1" indent="0">
              <a:buNone/>
            </a:pPr>
            <a:r>
              <a:rPr lang="es-CO" sz="3600" b="1" dirty="0" smtClean="0">
                <a:solidFill>
                  <a:srgbClr val="FF0000"/>
                </a:solidFill>
              </a:rPr>
              <a:t>2</a:t>
            </a:r>
            <a:r>
              <a:rPr lang="es-CO" dirty="0"/>
              <a:t>. Tenga cuidado de no llenarles la cabeza de caprichos y nociones que de nada aprovechan, porque esto les enseña </a:t>
            </a:r>
            <a:r>
              <a:rPr lang="es-CO" dirty="0" smtClean="0"/>
              <a:t>a </a:t>
            </a:r>
            <a:r>
              <a:rPr lang="es-CO" dirty="0"/>
              <a:t>ser descarados y orgullosos en lugar de sobrios y humildes. Por lo tanto, explíqueles el estado natural del hombre; </a:t>
            </a:r>
            <a:r>
              <a:rPr lang="es-CO" dirty="0" smtClean="0"/>
              <a:t>converse </a:t>
            </a:r>
            <a:r>
              <a:rPr lang="es-CO" dirty="0"/>
              <a:t>con ellos acerca del pecado, la muerte y el infierno; de un Salvador crucificado, y la promesa de vida a través </a:t>
            </a:r>
            <a:r>
              <a:rPr lang="es-CO" dirty="0" smtClean="0"/>
              <a:t>de </a:t>
            </a:r>
            <a:r>
              <a:rPr lang="es-CO" dirty="0"/>
              <a:t>la fe: “</a:t>
            </a:r>
            <a:r>
              <a:rPr lang="es-CO" dirty="0">
                <a:latin typeface="Agency FB" pitchFamily="34" charset="0"/>
              </a:rPr>
              <a:t>Instruye al niño en su carrera: aun cuando fuere viejo no se apartará de ella</a:t>
            </a:r>
            <a:r>
              <a:rPr lang="es-CO" dirty="0"/>
              <a:t>” (</a:t>
            </a:r>
            <a:r>
              <a:rPr lang="es-CO" u="sng" dirty="0"/>
              <a:t>Prov. 22:6</a:t>
            </a:r>
            <a:r>
              <a:rPr lang="es-CO" dirty="0"/>
              <a:t>). </a:t>
            </a:r>
          </a:p>
          <a:p>
            <a:pPr marL="400050" lvl="1" indent="0">
              <a:buNone/>
            </a:pPr>
            <a:r>
              <a:rPr lang="es-CO" sz="3600" b="1" dirty="0">
                <a:solidFill>
                  <a:srgbClr val="FF0000"/>
                </a:solidFill>
              </a:rPr>
              <a:t>3</a:t>
            </a:r>
            <a:r>
              <a:rPr lang="es-CO" dirty="0"/>
              <a:t>. Tiene que ser muy suave y paciente siempre que les enseña, para que “</a:t>
            </a:r>
            <a:r>
              <a:rPr lang="es-CO" dirty="0">
                <a:latin typeface="Agency FB" pitchFamily="34" charset="0"/>
              </a:rPr>
              <a:t>no se hagan de poco ánimo</a:t>
            </a:r>
            <a:r>
              <a:rPr lang="es-CO" dirty="0"/>
              <a:t>” (</a:t>
            </a:r>
            <a:r>
              <a:rPr lang="es-CO" u="sng" dirty="0"/>
              <a:t>Col. 3:21</a:t>
            </a:r>
            <a:r>
              <a:rPr lang="es-CO" dirty="0"/>
              <a:t>). </a:t>
            </a:r>
            <a:r>
              <a:rPr lang="es-CO" dirty="0" smtClean="0"/>
              <a:t>Y</a:t>
            </a:r>
            <a:r>
              <a:rPr lang="es-CO" dirty="0"/>
              <a:t>, </a:t>
            </a:r>
          </a:p>
          <a:p>
            <a:pPr marL="400050" lvl="1" indent="0">
              <a:buNone/>
            </a:pPr>
            <a:r>
              <a:rPr lang="es-CO" sz="3600" b="1" dirty="0">
                <a:solidFill>
                  <a:srgbClr val="FF0000"/>
                </a:solidFill>
              </a:rPr>
              <a:t>4</a:t>
            </a:r>
            <a:r>
              <a:rPr lang="es-CO" dirty="0"/>
              <a:t>. Procure convencerlos por medio de una conversación responsable, que lo que usted les enseña no son fábulas </a:t>
            </a:r>
            <a:r>
              <a:rPr lang="es-CO" dirty="0" smtClean="0"/>
              <a:t>sino </a:t>
            </a:r>
            <a:r>
              <a:rPr lang="es-CO" dirty="0"/>
              <a:t>realidades; sí, y realidades tan superiores a las que disfrutamos aquí que, aun si todas las cosas fueran mil veces </a:t>
            </a:r>
            <a:r>
              <a:rPr lang="es-CO" dirty="0" smtClean="0"/>
              <a:t>mejor </a:t>
            </a:r>
            <a:r>
              <a:rPr lang="es-CO" dirty="0"/>
              <a:t>de lo que son, no podrían compararse con la gloria y el valor de estas cosas. </a:t>
            </a:r>
          </a:p>
          <a:p>
            <a:pPr marL="0" indent="0">
              <a:buNone/>
            </a:pPr>
            <a:endParaRPr lang="es-CO" dirty="0" smtClean="0"/>
          </a:p>
          <a:p>
            <a:pPr marL="0" indent="0">
              <a:buNone/>
            </a:pPr>
            <a:r>
              <a:rPr lang="es-CO" dirty="0" smtClean="0"/>
              <a:t>Isaac </a:t>
            </a:r>
            <a:r>
              <a:rPr lang="es-CO" dirty="0"/>
              <a:t>era tan santo ante sus hijos, que cuando </a:t>
            </a:r>
            <a:r>
              <a:rPr lang="es-CO" dirty="0" smtClean="0"/>
              <a:t>Jacob recordaba </a:t>
            </a:r>
            <a:r>
              <a:rPr lang="es-CO" dirty="0"/>
              <a:t>a Dios, recordaba que era el “temor de Isaac </a:t>
            </a:r>
            <a:r>
              <a:rPr lang="es-CO" dirty="0" smtClean="0"/>
              <a:t>su padre</a:t>
            </a:r>
            <a:r>
              <a:rPr lang="es-CO" dirty="0"/>
              <a:t>” (</a:t>
            </a:r>
            <a:r>
              <a:rPr lang="es-CO" u="sng" dirty="0" smtClean="0"/>
              <a:t>Gen</a:t>
            </a:r>
            <a:r>
              <a:rPr lang="es-CO" u="sng" dirty="0"/>
              <a:t>. 31:53</a:t>
            </a:r>
            <a:r>
              <a:rPr lang="es-CO" dirty="0"/>
              <a:t>). </a:t>
            </a:r>
          </a:p>
          <a:p>
            <a:endParaRPr lang="es-CO" dirty="0"/>
          </a:p>
        </p:txBody>
      </p:sp>
    </p:spTree>
    <p:extLst>
      <p:ext uri="{BB962C8B-B14F-4D97-AF65-F5344CB8AC3E}">
        <p14:creationId xmlns:p14="http://schemas.microsoft.com/office/powerpoint/2010/main" val="144845210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barn(inVertical)">
                                      <p:cBhvr>
                                        <p:cTn id="1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a:solidFill>
            <a:schemeClr val="accent3">
              <a:lumMod val="40000"/>
              <a:lumOff val="60000"/>
            </a:schemeClr>
          </a:solidFill>
          <a:scene3d>
            <a:camera prst="orthographicFront"/>
            <a:lightRig rig="threePt" dir="t"/>
          </a:scene3d>
          <a:sp3d>
            <a:bevelT w="165100" prst="coolSlant"/>
          </a:sp3d>
        </p:spPr>
        <p:txBody>
          <a:bodyPr>
            <a:normAutofit fontScale="77500" lnSpcReduction="20000"/>
          </a:bodyPr>
          <a:lstStyle/>
          <a:p>
            <a:pPr marL="0" indent="0">
              <a:buNone/>
            </a:pPr>
            <a:r>
              <a:rPr lang="es-CO" dirty="0"/>
              <a:t>¡Ah! Cuando los hijos pueden pensar en sus padres y bendecir a Dios por su enseñanza y el bien que de ellos </a:t>
            </a:r>
            <a:r>
              <a:rPr lang="es-CO" dirty="0" smtClean="0"/>
              <a:t>recibieron</a:t>
            </a:r>
            <a:r>
              <a:rPr lang="es-CO" dirty="0"/>
              <a:t>, esto no sólo es provechoso para los hijos, sino también honorable y reconfortante para los padres: “</a:t>
            </a:r>
            <a:r>
              <a:rPr lang="es-CO" dirty="0">
                <a:latin typeface="Agency FB" pitchFamily="34" charset="0"/>
              </a:rPr>
              <a:t>Mucho </a:t>
            </a:r>
            <a:r>
              <a:rPr lang="es-CO" dirty="0" smtClean="0">
                <a:latin typeface="Agency FB" pitchFamily="34" charset="0"/>
              </a:rPr>
              <a:t>se </a:t>
            </a:r>
            <a:r>
              <a:rPr lang="es-CO" dirty="0">
                <a:latin typeface="Agency FB" pitchFamily="34" charset="0"/>
              </a:rPr>
              <a:t>alegrará el padre del justo: y el que engendró sabio se gozará con él</a:t>
            </a:r>
            <a:r>
              <a:rPr lang="es-CO" dirty="0"/>
              <a:t>” </a:t>
            </a:r>
            <a:r>
              <a:rPr lang="es-CO" dirty="0" smtClean="0"/>
              <a:t>dice (</a:t>
            </a:r>
            <a:r>
              <a:rPr lang="es-CO" u="sng" dirty="0" smtClean="0"/>
              <a:t>Prov</a:t>
            </a:r>
            <a:r>
              <a:rPr lang="es-CO" u="sng" dirty="0"/>
              <a:t>. 23:24, 25</a:t>
            </a:r>
            <a:r>
              <a:rPr lang="es-CO" dirty="0"/>
              <a:t>). </a:t>
            </a:r>
          </a:p>
          <a:p>
            <a:endParaRPr lang="es-CO" dirty="0" smtClean="0"/>
          </a:p>
          <a:p>
            <a:pPr marL="0" indent="0">
              <a:buNone/>
            </a:pPr>
            <a:r>
              <a:rPr lang="es-CO" sz="4000" b="1" u="sng" dirty="0" smtClean="0"/>
              <a:t>Segundo</a:t>
            </a:r>
            <a:r>
              <a:rPr lang="es-CO" dirty="0" smtClean="0"/>
              <a:t>. El </a:t>
            </a:r>
            <a:r>
              <a:rPr lang="es-CO" dirty="0"/>
              <a:t>deber de corregir. </a:t>
            </a:r>
          </a:p>
          <a:p>
            <a:r>
              <a:rPr lang="es-CO" sz="3100" b="1" dirty="0">
                <a:solidFill>
                  <a:srgbClr val="FF0000"/>
                </a:solidFill>
              </a:rPr>
              <a:t>1</a:t>
            </a:r>
            <a:r>
              <a:rPr lang="es-CO" dirty="0"/>
              <a:t>. Con sus palabras serenas, procure apartarlos del mal. Ese es el modo como Dios trata a sus hijos </a:t>
            </a:r>
            <a:r>
              <a:rPr lang="es-CO" dirty="0" smtClean="0"/>
              <a:t>(</a:t>
            </a:r>
            <a:r>
              <a:rPr lang="es-CO" u="sng" dirty="0" smtClean="0"/>
              <a:t>ver Jer</a:t>
            </a:r>
            <a:r>
              <a:rPr lang="es-CO" u="sng" dirty="0"/>
              <a:t>. 25:4, 5</a:t>
            </a:r>
            <a:r>
              <a:rPr lang="es-CO" dirty="0"/>
              <a:t>). </a:t>
            </a:r>
          </a:p>
          <a:p>
            <a:r>
              <a:rPr lang="es-CO" b="1" dirty="0">
                <a:solidFill>
                  <a:srgbClr val="FF0000"/>
                </a:solidFill>
              </a:rPr>
              <a:t>2</a:t>
            </a:r>
            <a:r>
              <a:rPr lang="es-CO" dirty="0"/>
              <a:t>. Cuando los reprenda, sean sus palabras sobrias, escasas y pertinentes, con el agregado de algunos versículos </a:t>
            </a:r>
            <a:r>
              <a:rPr lang="es-CO" dirty="0" smtClean="0"/>
              <a:t>bíblicos </a:t>
            </a:r>
            <a:r>
              <a:rPr lang="es-CO" dirty="0"/>
              <a:t>pertinentes; por ejemplo, si mienten, pasajes como </a:t>
            </a:r>
            <a:r>
              <a:rPr lang="es-CO" u="sng" dirty="0"/>
              <a:t>Apocalipsis 21:8, 27</a:t>
            </a:r>
            <a:r>
              <a:rPr lang="es-CO" dirty="0"/>
              <a:t>. Si se niegan a escuchar la palabra, </a:t>
            </a:r>
            <a:r>
              <a:rPr lang="es-CO" dirty="0" smtClean="0"/>
              <a:t>pasajes </a:t>
            </a:r>
            <a:r>
              <a:rPr lang="es-CO" dirty="0"/>
              <a:t>como </a:t>
            </a:r>
            <a:r>
              <a:rPr lang="es-CO" u="sng" dirty="0"/>
              <a:t>2 Crónicas 25:14-16</a:t>
            </a:r>
            <a:r>
              <a:rPr lang="es-CO" dirty="0"/>
              <a:t>. </a:t>
            </a:r>
          </a:p>
          <a:p>
            <a:r>
              <a:rPr lang="es-CO" b="1" dirty="0">
                <a:solidFill>
                  <a:srgbClr val="FF0000"/>
                </a:solidFill>
              </a:rPr>
              <a:t>3</a:t>
            </a:r>
            <a:r>
              <a:rPr lang="es-CO" dirty="0"/>
              <a:t>. Vigílelos, que no se junten con compañeros groseros e impíos; muéstreles con sobriedad un constante desagrado </a:t>
            </a:r>
            <a:r>
              <a:rPr lang="es-CO" dirty="0" smtClean="0"/>
              <a:t>por </a:t>
            </a:r>
            <a:r>
              <a:rPr lang="es-CO" dirty="0"/>
              <a:t>su mal comportamiento; rogándoles tal como en la antigüedad Dios rogara a sus hijos: “</a:t>
            </a:r>
            <a:r>
              <a:rPr lang="es-CO" dirty="0">
                <a:latin typeface="Agency FB" pitchFamily="34" charset="0"/>
              </a:rPr>
              <a:t>No hagáis ahora esta cosa </a:t>
            </a:r>
            <a:r>
              <a:rPr lang="es-CO" dirty="0" smtClean="0">
                <a:latin typeface="Agency FB" pitchFamily="34" charset="0"/>
              </a:rPr>
              <a:t>abominable </a:t>
            </a:r>
            <a:r>
              <a:rPr lang="es-CO" dirty="0">
                <a:latin typeface="Agency FB" pitchFamily="34" charset="0"/>
              </a:rPr>
              <a:t>que yo aborrezco</a:t>
            </a:r>
            <a:r>
              <a:rPr lang="es-CO" dirty="0"/>
              <a:t>” (</a:t>
            </a:r>
            <a:r>
              <a:rPr lang="es-CO" u="sng" dirty="0"/>
              <a:t>Jer. 44:4</a:t>
            </a:r>
            <a:r>
              <a:rPr lang="es-CO" dirty="0"/>
              <a:t>). </a:t>
            </a:r>
          </a:p>
        </p:txBody>
      </p:sp>
    </p:spTree>
    <p:extLst>
      <p:ext uri="{BB962C8B-B14F-4D97-AF65-F5344CB8AC3E}">
        <p14:creationId xmlns:p14="http://schemas.microsoft.com/office/powerpoint/2010/main" val="176940429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wipe(down)">
                                      <p:cBhvr>
                                        <p:cTn id="13" dur="500"/>
                                        <p:tgtEl>
                                          <p:spTgt spid="3">
                                            <p:txEl>
                                              <p:pRg st="4" end="4"/>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wipe(down)">
                                      <p:cBhvr>
                                        <p:cTn id="16"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480720"/>
          </a:xfrm>
          <a:solidFill>
            <a:schemeClr val="accent4">
              <a:lumMod val="20000"/>
              <a:lumOff val="80000"/>
            </a:schemeClr>
          </a:solidFill>
          <a:scene3d>
            <a:camera prst="orthographicFront"/>
            <a:lightRig rig="threePt" dir="t"/>
          </a:scene3d>
          <a:sp3d>
            <a:bevelT prst="slope"/>
          </a:sp3d>
        </p:spPr>
        <p:txBody>
          <a:bodyPr>
            <a:normAutofit fontScale="70000" lnSpcReduction="20000"/>
          </a:bodyPr>
          <a:lstStyle/>
          <a:p>
            <a:r>
              <a:rPr lang="es-CO" b="1" dirty="0">
                <a:solidFill>
                  <a:srgbClr val="FF0000"/>
                </a:solidFill>
              </a:rPr>
              <a:t>4</a:t>
            </a:r>
            <a:r>
              <a:rPr lang="es-CO" dirty="0"/>
              <a:t>. Mezcle todo esto con tanto amor, compasión y compunción de espíritu, de modo que, de ser posible, sepan que a usted no le desagradan ellos mismos como personas, sino que le desagradan sus pecados. Así se conduce Dios (</a:t>
            </a:r>
            <a:r>
              <a:rPr lang="es-CO" u="sng" dirty="0"/>
              <a:t>Sal. 99:8</a:t>
            </a:r>
            <a:r>
              <a:rPr lang="es-CO" dirty="0"/>
              <a:t>). </a:t>
            </a:r>
          </a:p>
          <a:p>
            <a:endParaRPr lang="es-CO" b="1" dirty="0" smtClean="0">
              <a:solidFill>
                <a:srgbClr val="FF0000"/>
              </a:solidFill>
            </a:endParaRPr>
          </a:p>
          <a:p>
            <a:r>
              <a:rPr lang="es-CO" b="1" dirty="0" smtClean="0">
                <a:solidFill>
                  <a:srgbClr val="FF0000"/>
                </a:solidFill>
              </a:rPr>
              <a:t>5</a:t>
            </a:r>
            <a:r>
              <a:rPr lang="es-CO" dirty="0"/>
              <a:t>. Procure con frecuencia hacer que tomen conciencia del día de su muerte y del juicio que vendrá. Así también se </a:t>
            </a:r>
            <a:r>
              <a:rPr lang="es-CO" dirty="0" smtClean="0"/>
              <a:t>conduce </a:t>
            </a:r>
            <a:r>
              <a:rPr lang="es-CO" dirty="0"/>
              <a:t>Dios con sus hijos (</a:t>
            </a:r>
            <a:r>
              <a:rPr lang="es-CO" u="sng" dirty="0"/>
              <a:t>Deut. 32:29</a:t>
            </a:r>
            <a:r>
              <a:rPr lang="es-CO" dirty="0"/>
              <a:t>). </a:t>
            </a:r>
          </a:p>
          <a:p>
            <a:endParaRPr lang="es-CO" b="1" dirty="0" smtClean="0">
              <a:solidFill>
                <a:srgbClr val="FF0000"/>
              </a:solidFill>
            </a:endParaRPr>
          </a:p>
          <a:p>
            <a:r>
              <a:rPr lang="es-CO" b="1" dirty="0" smtClean="0">
                <a:solidFill>
                  <a:srgbClr val="FF0000"/>
                </a:solidFill>
              </a:rPr>
              <a:t>6</a:t>
            </a:r>
            <a:r>
              <a:rPr lang="es-CO" dirty="0"/>
              <a:t>. Si tiene que hacer uso de la vara, hágalo cuando esté calmado, y muéstreles juiciosamente: </a:t>
            </a:r>
            <a:r>
              <a:rPr lang="es-CO" dirty="0" smtClean="0"/>
              <a:t>(</a:t>
            </a:r>
            <a:r>
              <a:rPr lang="es-CO" b="1" dirty="0"/>
              <a:t>1</a:t>
            </a:r>
            <a:r>
              <a:rPr lang="es-CO" dirty="0"/>
              <a:t>.) su falta; (</a:t>
            </a:r>
            <a:r>
              <a:rPr lang="es-CO" b="1" dirty="0"/>
              <a:t>2</a:t>
            </a:r>
            <a:r>
              <a:rPr lang="es-CO" dirty="0" smtClean="0"/>
              <a:t>.) cuánto </a:t>
            </a:r>
            <a:r>
              <a:rPr lang="es-CO" dirty="0"/>
              <a:t>le duele tener que tratarlos de este modo; (</a:t>
            </a:r>
            <a:r>
              <a:rPr lang="es-CO" b="1" dirty="0"/>
              <a:t>3</a:t>
            </a:r>
            <a:r>
              <a:rPr lang="es-CO" dirty="0"/>
              <a:t>.) y que lo que hace</a:t>
            </a:r>
            <a:r>
              <a:rPr lang="es-CO" dirty="0" smtClean="0"/>
              <a:t>, </a:t>
            </a:r>
            <a:r>
              <a:rPr lang="es-CO" dirty="0"/>
              <a:t>en obediencia a Dios y por amor a sus </a:t>
            </a:r>
            <a:r>
              <a:rPr lang="es-CO" dirty="0" smtClean="0"/>
              <a:t>almas</a:t>
            </a:r>
            <a:r>
              <a:rPr lang="es-CO" dirty="0"/>
              <a:t>; </a:t>
            </a:r>
            <a:r>
              <a:rPr lang="es-CO" dirty="0" smtClean="0"/>
              <a:t>y  (</a:t>
            </a:r>
            <a:r>
              <a:rPr lang="es-CO" b="1" dirty="0" smtClean="0"/>
              <a:t>4</a:t>
            </a:r>
            <a:r>
              <a:rPr lang="es-CO" dirty="0"/>
              <a:t>.) </a:t>
            </a:r>
            <a:r>
              <a:rPr lang="es-CO" dirty="0" smtClean="0"/>
              <a:t>dígales </a:t>
            </a:r>
            <a:r>
              <a:rPr lang="es-CO" dirty="0"/>
              <a:t>que si otro medio mejor hubiera sido suficiente, nada de esta severidad hubiera ocurrido. </a:t>
            </a:r>
            <a:endParaRPr lang="es-CO" dirty="0" smtClean="0"/>
          </a:p>
          <a:p>
            <a:r>
              <a:rPr lang="es-CO" dirty="0" smtClean="0"/>
              <a:t>Esto</a:t>
            </a:r>
            <a:r>
              <a:rPr lang="es-CO" dirty="0"/>
              <a:t>, </a:t>
            </a:r>
            <a:r>
              <a:rPr lang="es-CO" dirty="0" smtClean="0"/>
              <a:t>lo </a:t>
            </a:r>
            <a:r>
              <a:rPr lang="es-CO" dirty="0"/>
              <a:t>sé por experiencia, será la manera de afligir sus corazones tanto como sus cuerpos; y debido a que es la manera </a:t>
            </a:r>
            <a:r>
              <a:rPr lang="es-CO" dirty="0" smtClean="0"/>
              <a:t>como </a:t>
            </a:r>
            <a:r>
              <a:rPr lang="es-CO" dirty="0"/>
              <a:t>Dios corrige a los suyos, es muy probable que logre su fin. </a:t>
            </a:r>
          </a:p>
          <a:p>
            <a:endParaRPr lang="es-CO" b="1" dirty="0" smtClean="0">
              <a:solidFill>
                <a:srgbClr val="FF0000"/>
              </a:solidFill>
            </a:endParaRPr>
          </a:p>
          <a:p>
            <a:r>
              <a:rPr lang="es-CO" b="1" dirty="0" smtClean="0">
                <a:solidFill>
                  <a:srgbClr val="FF0000"/>
                </a:solidFill>
              </a:rPr>
              <a:t>7</a:t>
            </a:r>
            <a:r>
              <a:rPr lang="es-CO" dirty="0"/>
              <a:t>. Finalice todo esto con una oración a Dios a favor de ellos, y deje la cuestión en sus manos “</a:t>
            </a:r>
            <a:r>
              <a:rPr lang="es-CO" dirty="0">
                <a:latin typeface="Agency FB" pitchFamily="34" charset="0"/>
              </a:rPr>
              <a:t>La necedad está </a:t>
            </a:r>
            <a:r>
              <a:rPr lang="es-CO" dirty="0" smtClean="0">
                <a:latin typeface="Agency FB" pitchFamily="34" charset="0"/>
              </a:rPr>
              <a:t>ligada </a:t>
            </a:r>
            <a:r>
              <a:rPr lang="es-CO" dirty="0">
                <a:latin typeface="Agency FB" pitchFamily="34" charset="0"/>
              </a:rPr>
              <a:t>en el corazón del muchacho; mas la vara de la corrección la hará alejar de él</a:t>
            </a:r>
            <a:r>
              <a:rPr lang="es-CO" dirty="0"/>
              <a:t>” (</a:t>
            </a:r>
            <a:r>
              <a:rPr lang="es-CO" u="sng" dirty="0"/>
              <a:t>Prov. 22:15</a:t>
            </a:r>
            <a:r>
              <a:rPr lang="es-CO" dirty="0"/>
              <a:t>). </a:t>
            </a:r>
          </a:p>
          <a:p>
            <a:endParaRPr lang="es-CO" dirty="0"/>
          </a:p>
          <a:p>
            <a:endParaRPr lang="es-CO" dirty="0"/>
          </a:p>
        </p:txBody>
      </p:sp>
    </p:spTree>
    <p:extLst>
      <p:ext uri="{BB962C8B-B14F-4D97-AF65-F5344CB8AC3E}">
        <p14:creationId xmlns:p14="http://schemas.microsoft.com/office/powerpoint/2010/main" val="376226124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arn(inVertical)">
                                      <p:cBhvr>
                                        <p:cTn id="7" dur="500"/>
                                        <p:tgtEl>
                                          <p:spTgt spid="3">
                                            <p:txEl>
                                              <p:pRg st="4" end="4"/>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barn(inVertical)">
                                      <p:cBhvr>
                                        <p:cTn id="10" dur="500"/>
                                        <p:tgtEl>
                                          <p:spTgt spid="3">
                                            <p:txEl>
                                              <p:pRg st="5" end="5"/>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7" end="7"/>
                                            </p:txEl>
                                          </p:spTgt>
                                        </p:tgtEl>
                                        <p:attrNameLst>
                                          <p:attrName>style.visibility</p:attrName>
                                        </p:attrNameLst>
                                      </p:cBhvr>
                                      <p:to>
                                        <p:strVal val="visible"/>
                                      </p:to>
                                    </p:set>
                                    <p:animEffect transition="in" filter="barn(inVertical)">
                                      <p:cBhvr>
                                        <p:cTn id="13"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accent4">
              <a:lumMod val="20000"/>
              <a:lumOff val="80000"/>
            </a:schemeClr>
          </a:solidFill>
          <a:scene3d>
            <a:camera prst="orthographicFront"/>
            <a:lightRig rig="threePt" dir="t"/>
          </a:scene3d>
          <a:sp3d>
            <a:bevelT prst="relaxedInset"/>
          </a:sp3d>
        </p:spPr>
        <p:txBody>
          <a:bodyPr>
            <a:normAutofit fontScale="85000" lnSpcReduction="20000"/>
          </a:bodyPr>
          <a:lstStyle/>
          <a:p>
            <a:pPr marL="0" indent="0">
              <a:buNone/>
            </a:pPr>
            <a:r>
              <a:rPr lang="es-CO" sz="3600" b="1" dirty="0" smtClean="0"/>
              <a:t>Por </a:t>
            </a:r>
            <a:r>
              <a:rPr lang="es-CO" sz="3600" b="1" dirty="0"/>
              <a:t>último, tenga en cuenta estas advertencias:</a:t>
            </a:r>
            <a:r>
              <a:rPr lang="es-CO" dirty="0"/>
              <a:t> </a:t>
            </a:r>
          </a:p>
          <a:p>
            <a:r>
              <a:rPr lang="es-CO" sz="3600" b="1" dirty="0">
                <a:solidFill>
                  <a:srgbClr val="FF0000"/>
                </a:solidFill>
              </a:rPr>
              <a:t>1</a:t>
            </a:r>
            <a:r>
              <a:rPr lang="es-CO" dirty="0"/>
              <a:t>. Cuídese de que las faltas por las cuales disciplina a sus hijos no las hayan aprendido de usted. Muchos </a:t>
            </a:r>
            <a:r>
              <a:rPr lang="es-CO" dirty="0" smtClean="0"/>
              <a:t>niños aprenden </a:t>
            </a:r>
            <a:r>
              <a:rPr lang="es-CO" dirty="0"/>
              <a:t>de sus padres la maldad por las cuales los castigan corporalmente y disciplinan. </a:t>
            </a:r>
          </a:p>
          <a:p>
            <a:r>
              <a:rPr lang="es-CO" sz="3600" b="1" dirty="0">
                <a:solidFill>
                  <a:srgbClr val="FF0000"/>
                </a:solidFill>
              </a:rPr>
              <a:t>2</a:t>
            </a:r>
            <a:r>
              <a:rPr lang="es-CO" dirty="0"/>
              <a:t>. Cuídese de ponerles buena cara cuando cometen faltas pequeñas, porque dicha conducta hacia ellos será un </a:t>
            </a:r>
            <a:r>
              <a:rPr lang="es-CO" dirty="0" smtClean="0"/>
              <a:t>aliento </a:t>
            </a:r>
            <a:r>
              <a:rPr lang="es-CO" dirty="0"/>
              <a:t>para que cometan otras más grandes. </a:t>
            </a:r>
          </a:p>
          <a:p>
            <a:r>
              <a:rPr lang="es-CO" sz="3300" b="1" dirty="0">
                <a:solidFill>
                  <a:srgbClr val="FF0000"/>
                </a:solidFill>
              </a:rPr>
              <a:t>3</a:t>
            </a:r>
            <a:r>
              <a:rPr lang="es-CO" dirty="0"/>
              <a:t>. Cuídese de usar palabras desagradables e impropias cuando los castiga, como ser insultos, groserías y cosas </a:t>
            </a:r>
            <a:r>
              <a:rPr lang="es-CO" dirty="0" smtClean="0"/>
              <a:t>similares</a:t>
            </a:r>
            <a:r>
              <a:rPr lang="es-CO" dirty="0"/>
              <a:t>: esto es satánico. </a:t>
            </a:r>
          </a:p>
          <a:p>
            <a:r>
              <a:rPr lang="es-CO" sz="3800" b="1" dirty="0">
                <a:solidFill>
                  <a:srgbClr val="FF0000"/>
                </a:solidFill>
              </a:rPr>
              <a:t>4</a:t>
            </a:r>
            <a:r>
              <a:rPr lang="es-CO" dirty="0"/>
              <a:t>. Cuídese de acostumbrarlos a regaños y amenazas mezclados con liviandad y risas; esto endurece. No hable </a:t>
            </a:r>
            <a:r>
              <a:rPr lang="es-CO" dirty="0" smtClean="0"/>
              <a:t>mucho</a:t>
            </a:r>
            <a:r>
              <a:rPr lang="es-CO" dirty="0"/>
              <a:t>, ni con frecuencia, sino sólo lo que es apropiado para ellos con toda sobriedad. </a:t>
            </a:r>
          </a:p>
        </p:txBody>
      </p:sp>
    </p:spTree>
    <p:extLst>
      <p:ext uri="{BB962C8B-B14F-4D97-AF65-F5344CB8AC3E}">
        <p14:creationId xmlns:p14="http://schemas.microsoft.com/office/powerpoint/2010/main" val="158825860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1000"/>
                                        <p:tgtEl>
                                          <p:spTgt spid="3">
                                            <p:txEl>
                                              <p:pRg st="4" end="4"/>
                                            </p:txEl>
                                          </p:spTgt>
                                        </p:tgtEl>
                                      </p:cBhvr>
                                    </p:animEffect>
                                    <p:anim calcmode="lin" valueType="num">
                                      <p:cBhvr>
                                        <p:cTn id="1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275040" cy="1143000"/>
          </a:xfrm>
          <a:solidFill>
            <a:schemeClr val="bg2">
              <a:lumMod val="75000"/>
            </a:schemeClr>
          </a:solidFill>
          <a:effectLst>
            <a:glow rad="139700">
              <a:schemeClr val="accent2">
                <a:satMod val="175000"/>
                <a:alpha val="40000"/>
              </a:schemeClr>
            </a:glow>
          </a:effectLst>
          <a:scene3d>
            <a:camera prst="orthographicFront"/>
            <a:lightRig rig="threePt" dir="t"/>
          </a:scene3d>
          <a:sp3d>
            <a:bevelT w="165100" prst="coolSlant"/>
          </a:sp3d>
        </p:spPr>
        <p:txBody>
          <a:bodyPr>
            <a:normAutofit fontScale="90000"/>
          </a:bodyPr>
          <a:lstStyle/>
          <a:p>
            <a:r>
              <a:rPr lang="es-CO" b="1" dirty="0"/>
              <a:t>DEBERES DE LOS HIJOS HACIA LOS </a:t>
            </a:r>
            <a:r>
              <a:rPr lang="es-CO" b="1" dirty="0" smtClean="0"/>
              <a:t>PADRES.</a:t>
            </a:r>
            <a:endParaRPr lang="es-CO" b="1" dirty="0"/>
          </a:p>
        </p:txBody>
      </p:sp>
      <p:sp>
        <p:nvSpPr>
          <p:cNvPr id="3" name="2 Marcador de contenido"/>
          <p:cNvSpPr>
            <a:spLocks noGrp="1"/>
          </p:cNvSpPr>
          <p:nvPr>
            <p:ph idx="1"/>
          </p:nvPr>
        </p:nvSpPr>
        <p:spPr>
          <a:xfrm>
            <a:off x="457200" y="1600200"/>
            <a:ext cx="8229600" cy="4925144"/>
          </a:xfrm>
          <a:solidFill>
            <a:schemeClr val="accent5">
              <a:lumMod val="20000"/>
              <a:lumOff val="80000"/>
            </a:schemeClr>
          </a:solidFill>
          <a:scene3d>
            <a:camera prst="orthographicFront"/>
            <a:lightRig rig="threePt" dir="t"/>
          </a:scene3d>
          <a:sp3d>
            <a:bevelT prst="relaxedInset"/>
          </a:sp3d>
        </p:spPr>
        <p:txBody>
          <a:bodyPr>
            <a:normAutofit fontScale="77500" lnSpcReduction="20000"/>
          </a:bodyPr>
          <a:lstStyle/>
          <a:p>
            <a:pPr marL="0" indent="0">
              <a:buNone/>
            </a:pPr>
            <a:r>
              <a:rPr lang="es-CO" dirty="0" smtClean="0"/>
              <a:t>Los </a:t>
            </a:r>
            <a:r>
              <a:rPr lang="es-CO" dirty="0"/>
              <a:t>hijos tienen un deber hacia sus padres que bajo la ley de Dios y la naturaleza deben cumplir a conciencia. </a:t>
            </a:r>
            <a:r>
              <a:rPr lang="es-CO" dirty="0" smtClean="0"/>
              <a:t>“</a:t>
            </a:r>
            <a:r>
              <a:rPr lang="es-CO" dirty="0">
                <a:latin typeface="Agency FB" pitchFamily="34" charset="0"/>
              </a:rPr>
              <a:t>Hijos, obedeced en el Señor a vuestros padres; porque esto es justo</a:t>
            </a:r>
            <a:r>
              <a:rPr lang="es-CO" dirty="0"/>
              <a:t>.” Y también “</a:t>
            </a:r>
            <a:r>
              <a:rPr lang="es-CO" dirty="0">
                <a:latin typeface="Agency FB" pitchFamily="34" charset="0"/>
              </a:rPr>
              <a:t>Hijos, obedeced a vuestros padres en </a:t>
            </a:r>
            <a:r>
              <a:rPr lang="es-CO" dirty="0" smtClean="0">
                <a:latin typeface="Agency FB" pitchFamily="34" charset="0"/>
              </a:rPr>
              <a:t>todo</a:t>
            </a:r>
            <a:r>
              <a:rPr lang="es-CO" dirty="0">
                <a:latin typeface="Agency FB" pitchFamily="34" charset="0"/>
              </a:rPr>
              <a:t>; porque esto agrada al Señor</a:t>
            </a:r>
            <a:r>
              <a:rPr lang="es-CO" dirty="0"/>
              <a:t>” (</a:t>
            </a:r>
            <a:r>
              <a:rPr lang="es-CO" u="sng" dirty="0"/>
              <a:t>Ef. 6:1; Col. 3:20</a:t>
            </a:r>
            <a:r>
              <a:rPr lang="es-CO" dirty="0"/>
              <a:t>). </a:t>
            </a:r>
            <a:r>
              <a:rPr lang="es-CO" dirty="0" smtClean="0"/>
              <a:t>Estas </a:t>
            </a:r>
            <a:r>
              <a:rPr lang="es-CO" dirty="0"/>
              <a:t>son las cosas en las que los hijos deben dar a sus padres la honra que merecen. </a:t>
            </a:r>
          </a:p>
          <a:p>
            <a:endParaRPr lang="es-CO" sz="4000" b="1" dirty="0" smtClean="0"/>
          </a:p>
          <a:p>
            <a:r>
              <a:rPr lang="es-CO" sz="4000" b="1" dirty="0" smtClean="0"/>
              <a:t>Primero</a:t>
            </a:r>
            <a:r>
              <a:rPr lang="es-CO" dirty="0" smtClean="0"/>
              <a:t>. Deben </a:t>
            </a:r>
            <a:r>
              <a:rPr lang="es-CO" dirty="0"/>
              <a:t>siempre considerarlos a ellos mejores que a sí mismos. Observo un espíritu vil en algunos hijos, que </a:t>
            </a:r>
            <a:r>
              <a:rPr lang="es-CO" dirty="0" smtClean="0"/>
              <a:t>miran </a:t>
            </a:r>
            <a:r>
              <a:rPr lang="es-CO" dirty="0"/>
              <a:t>con desprecio a sus padres, y sus pensamientos con respecto a ellos son despectivos y desdeñosos. Esto es peor </a:t>
            </a:r>
            <a:r>
              <a:rPr lang="es-CO" dirty="0" smtClean="0"/>
              <a:t>que </a:t>
            </a:r>
            <a:r>
              <a:rPr lang="es-CO" dirty="0"/>
              <a:t>comportarse como un </a:t>
            </a:r>
            <a:r>
              <a:rPr lang="es-CO" dirty="0" smtClean="0"/>
              <a:t>pagano; los </a:t>
            </a:r>
            <a:r>
              <a:rPr lang="es-CO" dirty="0"/>
              <a:t>que actúan de esta manera tienen el corazón de un perro o una bestia que </a:t>
            </a:r>
            <a:r>
              <a:rPr lang="es-CO" dirty="0" smtClean="0"/>
              <a:t>muerde </a:t>
            </a:r>
            <a:r>
              <a:rPr lang="es-CO" dirty="0"/>
              <a:t>a los que lo produjeron y a la que les dio vida. </a:t>
            </a:r>
          </a:p>
          <a:p>
            <a:endParaRPr lang="es-CO" dirty="0"/>
          </a:p>
          <a:p>
            <a:endParaRPr lang="es-CO"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272" y="188640"/>
            <a:ext cx="1800200" cy="1271389"/>
          </a:xfrm>
          <a:prstGeom prst="rect">
            <a:avLst/>
          </a:prstGeom>
          <a:noFill/>
          <a:ln>
            <a:noFill/>
          </a:ln>
          <a:effectLst/>
          <a:scene3d>
            <a:camera prst="isometricOffAxis1Right"/>
            <a:lightRig rig="threePt" dir="t"/>
          </a:scene3d>
          <a:sp3d>
            <a:bevelT prst="relaxedInse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220518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a:solidFill>
            <a:schemeClr val="bg2">
              <a:lumMod val="90000"/>
            </a:schemeClr>
          </a:solidFill>
          <a:scene3d>
            <a:camera prst="orthographicFront"/>
            <a:lightRig rig="threePt" dir="t"/>
          </a:scene3d>
          <a:sp3d>
            <a:bevelT w="139700" prst="cross"/>
          </a:sp3d>
        </p:spPr>
        <p:txBody>
          <a:bodyPr>
            <a:normAutofit fontScale="70000" lnSpcReduction="20000"/>
          </a:bodyPr>
          <a:lstStyle/>
          <a:p>
            <a:pPr marL="400050" lvl="1" indent="0">
              <a:buNone/>
            </a:pPr>
            <a:r>
              <a:rPr lang="es-CO" sz="3800" b="1" dirty="0"/>
              <a:t>Objeción</a:t>
            </a:r>
            <a:r>
              <a:rPr lang="es-CO" sz="3800" b="1" dirty="0" smtClean="0"/>
              <a:t>: </a:t>
            </a:r>
            <a:r>
              <a:rPr lang="es-CO" dirty="0" smtClean="0"/>
              <a:t> </a:t>
            </a:r>
            <a:r>
              <a:rPr lang="es-CO" dirty="0"/>
              <a:t>Pero mi padre, etc., es ahora pobre, y yo soy rico, y sería disminuirme, o por lo menos un obstáculo para </a:t>
            </a:r>
            <a:r>
              <a:rPr lang="es-CO" dirty="0" smtClean="0"/>
              <a:t>mí</a:t>
            </a:r>
            <a:r>
              <a:rPr lang="es-CO" dirty="0"/>
              <a:t>, mostrarle el respeto que le mostraría si las cosas fueran distintas. </a:t>
            </a:r>
            <a:endParaRPr lang="es-CO" dirty="0" smtClean="0"/>
          </a:p>
          <a:p>
            <a:pPr marL="400050" lvl="1" indent="0">
              <a:buNone/>
            </a:pPr>
            <a:r>
              <a:rPr lang="es-CO" sz="3800" b="1" dirty="0" smtClean="0"/>
              <a:t>Respuesta</a:t>
            </a:r>
            <a:r>
              <a:rPr lang="es-CO" sz="3800" b="1" dirty="0"/>
              <a:t>:</a:t>
            </a:r>
            <a:r>
              <a:rPr lang="es-CO" dirty="0"/>
              <a:t> Le digo que argumenta usted como un ateo o una bestia, y su posición en esto es totalmente opuesta a la </a:t>
            </a:r>
            <a:r>
              <a:rPr lang="es-CO" dirty="0" smtClean="0"/>
              <a:t>del </a:t>
            </a:r>
            <a:r>
              <a:rPr lang="es-CO" dirty="0"/>
              <a:t>Hijo de Dios (</a:t>
            </a:r>
            <a:r>
              <a:rPr lang="es-CO" u="sng" dirty="0"/>
              <a:t>Mar. 7:9-13</a:t>
            </a:r>
            <a:r>
              <a:rPr lang="es-CO" dirty="0"/>
              <a:t>). Un talento y un poco de la gloria de una mariposa, ¿tienen que convertirlo en un ser </a:t>
            </a:r>
            <a:r>
              <a:rPr lang="es-CO" dirty="0" smtClean="0"/>
              <a:t>que </a:t>
            </a:r>
            <a:r>
              <a:rPr lang="es-CO" dirty="0"/>
              <a:t>no ayuda y no honra a su padre y a su madre? “</a:t>
            </a:r>
            <a:r>
              <a:rPr lang="es-CO" dirty="0">
                <a:latin typeface="Agency FB" pitchFamily="34" charset="0"/>
              </a:rPr>
              <a:t>El hijo sabio alegra al padre: Mas el hombre necio menosprecia a </a:t>
            </a:r>
            <a:r>
              <a:rPr lang="es-CO" dirty="0" smtClean="0">
                <a:latin typeface="Agency FB" pitchFamily="34" charset="0"/>
              </a:rPr>
              <a:t>su </a:t>
            </a:r>
            <a:r>
              <a:rPr lang="es-CO" dirty="0">
                <a:latin typeface="Agency FB" pitchFamily="34" charset="0"/>
              </a:rPr>
              <a:t>madre</a:t>
            </a:r>
            <a:r>
              <a:rPr lang="es-CO" dirty="0"/>
              <a:t>” (</a:t>
            </a:r>
            <a:r>
              <a:rPr lang="es-CO" u="sng" dirty="0"/>
              <a:t>Prov. 15:20</a:t>
            </a:r>
            <a:r>
              <a:rPr lang="es-CO" dirty="0"/>
              <a:t>). </a:t>
            </a:r>
            <a:endParaRPr lang="es-CO" dirty="0" smtClean="0"/>
          </a:p>
          <a:p>
            <a:pPr marL="400050" lvl="1" indent="0">
              <a:buNone/>
            </a:pPr>
            <a:r>
              <a:rPr lang="es-CO" dirty="0" smtClean="0"/>
              <a:t>Aunque </a:t>
            </a:r>
            <a:r>
              <a:rPr lang="es-CO" dirty="0"/>
              <a:t>sus padres se encuentren en la posición más baja y usted en la más alta, él sigue </a:t>
            </a:r>
            <a:r>
              <a:rPr lang="es-CO" dirty="0" smtClean="0"/>
              <a:t>siendo </a:t>
            </a:r>
            <a:r>
              <a:rPr lang="es-CO" dirty="0"/>
              <a:t>su padre y ella su madre y usted debe tenerlos en alta estima: “</a:t>
            </a:r>
            <a:r>
              <a:rPr lang="es-CO" dirty="0">
                <a:latin typeface="Agency FB" pitchFamily="34" charset="0"/>
              </a:rPr>
              <a:t>El ojo que escarnece a su padre, y menosprecia </a:t>
            </a:r>
            <a:r>
              <a:rPr lang="es-CO" dirty="0" smtClean="0">
                <a:latin typeface="Agency FB" pitchFamily="34" charset="0"/>
              </a:rPr>
              <a:t>la </a:t>
            </a:r>
            <a:r>
              <a:rPr lang="es-CO" dirty="0">
                <a:latin typeface="Agency FB" pitchFamily="34" charset="0"/>
              </a:rPr>
              <a:t>enseñanza de la madre, los cuervos lo saquen de la arroyada, y tráguenlo los hijos del águila</a:t>
            </a:r>
            <a:r>
              <a:rPr lang="es-CO" dirty="0"/>
              <a:t>” (</a:t>
            </a:r>
            <a:r>
              <a:rPr lang="es-CO" u="sng" dirty="0"/>
              <a:t>Prov. 30:17</a:t>
            </a:r>
            <a:r>
              <a:rPr lang="es-CO" dirty="0"/>
              <a:t>). </a:t>
            </a:r>
          </a:p>
          <a:p>
            <a:r>
              <a:rPr lang="es-CO" sz="3600" b="1" dirty="0" smtClean="0"/>
              <a:t>Segundo</a:t>
            </a:r>
            <a:r>
              <a:rPr lang="es-CO" dirty="0" smtClean="0"/>
              <a:t>. Debe </a:t>
            </a:r>
            <a:r>
              <a:rPr lang="es-CO" dirty="0"/>
              <a:t>demostrar que honra a sus padres con su disposición de ayudarles en lo que necesiten. “</a:t>
            </a:r>
            <a:r>
              <a:rPr lang="es-CO" dirty="0">
                <a:latin typeface="Agency FB" pitchFamily="34" charset="0"/>
              </a:rPr>
              <a:t>Pero si </a:t>
            </a:r>
            <a:r>
              <a:rPr lang="es-CO" dirty="0" smtClean="0">
                <a:latin typeface="Agency FB" pitchFamily="34" charset="0"/>
              </a:rPr>
              <a:t>alguna</a:t>
            </a:r>
            <a:r>
              <a:rPr lang="es-CO" dirty="0">
                <a:latin typeface="Agency FB" pitchFamily="34" charset="0"/>
              </a:rPr>
              <a:t>... tuviere hijos, o nietos, aprendan primero a gobernar su casa piadosamente, y a recompensar a sus padres</a:t>
            </a:r>
            <a:r>
              <a:rPr lang="es-CO" dirty="0"/>
              <a:t>:” </a:t>
            </a:r>
            <a:r>
              <a:rPr lang="es-CO" dirty="0" smtClean="0"/>
              <a:t>dice Pablo, </a:t>
            </a:r>
            <a:r>
              <a:rPr lang="es-CO" dirty="0"/>
              <a:t>“</a:t>
            </a:r>
            <a:r>
              <a:rPr lang="es-CO" dirty="0">
                <a:latin typeface="Agency FB" pitchFamily="34" charset="0"/>
              </a:rPr>
              <a:t>porque esto es lo honesto y agradable delante de Dios</a:t>
            </a:r>
            <a:r>
              <a:rPr lang="es-CO" dirty="0"/>
              <a:t>” (</a:t>
            </a:r>
            <a:r>
              <a:rPr lang="es-CO" u="sng" dirty="0"/>
              <a:t>1 Tim. 5:4</a:t>
            </a:r>
            <a:r>
              <a:rPr lang="es-CO" dirty="0"/>
              <a:t>). </a:t>
            </a:r>
            <a:endParaRPr lang="es-CO" dirty="0" smtClean="0"/>
          </a:p>
          <a:p>
            <a:r>
              <a:rPr lang="es-CO" dirty="0" smtClean="0"/>
              <a:t>José </a:t>
            </a:r>
            <a:r>
              <a:rPr lang="es-CO" dirty="0"/>
              <a:t>observó esta regla con respecto </a:t>
            </a:r>
            <a:r>
              <a:rPr lang="es-CO" dirty="0" smtClean="0"/>
              <a:t>a </a:t>
            </a:r>
            <a:r>
              <a:rPr lang="es-CO" dirty="0"/>
              <a:t>su pobre padre, aunque él mismo estaba casi a la altura del rey de Egipto (</a:t>
            </a:r>
            <a:r>
              <a:rPr lang="es-CO" u="sng" dirty="0" smtClean="0"/>
              <a:t>Gen</a:t>
            </a:r>
            <a:r>
              <a:rPr lang="es-CO" u="sng" dirty="0"/>
              <a:t>. 47:12; 41:39-44</a:t>
            </a:r>
            <a:r>
              <a:rPr lang="es-CO" dirty="0"/>
              <a:t>). </a:t>
            </a:r>
            <a:r>
              <a:rPr lang="es-CO" dirty="0" smtClean="0"/>
              <a:t>Además</a:t>
            </a:r>
            <a:r>
              <a:rPr lang="es-CO" dirty="0"/>
              <a:t>, note que deben “recompensar a sus padres”. </a:t>
            </a:r>
          </a:p>
        </p:txBody>
      </p:sp>
    </p:spTree>
    <p:extLst>
      <p:ext uri="{BB962C8B-B14F-4D97-AF65-F5344CB8AC3E}">
        <p14:creationId xmlns:p14="http://schemas.microsoft.com/office/powerpoint/2010/main" val="44809996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fade">
                                      <p:cBhvr>
                                        <p:cTn id="15" dur="1000"/>
                                        <p:tgtEl>
                                          <p:spTgt spid="3">
                                            <p:txEl>
                                              <p:pRg st="3" end="3"/>
                                            </p:txEl>
                                          </p:spTgt>
                                        </p:tgtEl>
                                      </p:cBhvr>
                                    </p:animEffect>
                                    <p:anim calcmode="lin" valueType="num">
                                      <p:cBhvr>
                                        <p:cTn id="1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8" presetID="42" presetClass="entr" presetSubtype="0" fill="hold" nodeType="with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Effect transition="in" filter="fade">
                                      <p:cBhvr>
                                        <p:cTn id="20" dur="1000"/>
                                        <p:tgtEl>
                                          <p:spTgt spid="3">
                                            <p:txEl>
                                              <p:pRg st="4" end="4"/>
                                            </p:txEl>
                                          </p:spTgt>
                                        </p:tgtEl>
                                      </p:cBhvr>
                                    </p:animEffect>
                                    <p:anim calcmode="lin" valueType="num">
                                      <p:cBhvr>
                                        <p:cTn id="2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bg2">
              <a:lumMod val="90000"/>
            </a:schemeClr>
          </a:solidFill>
          <a:scene3d>
            <a:camera prst="orthographicFront"/>
            <a:lightRig rig="threePt" dir="t"/>
          </a:scene3d>
          <a:sp3d>
            <a:bevelT prst="slope"/>
          </a:sp3d>
        </p:spPr>
        <p:txBody>
          <a:bodyPr>
            <a:normAutofit fontScale="62500" lnSpcReduction="20000"/>
          </a:bodyPr>
          <a:lstStyle/>
          <a:p>
            <a:pPr marL="0" indent="0">
              <a:buNone/>
            </a:pPr>
            <a:r>
              <a:rPr lang="es-CO" sz="4500" b="1" dirty="0"/>
              <a:t>Hay tres cosas por las cuales, mientras viva, estará en deuda con sus padres. </a:t>
            </a:r>
          </a:p>
          <a:p>
            <a:endParaRPr lang="es-CO" dirty="0"/>
          </a:p>
          <a:p>
            <a:r>
              <a:rPr lang="es-CO" sz="3800" b="1" dirty="0" smtClean="0">
                <a:solidFill>
                  <a:srgbClr val="FF0000"/>
                </a:solidFill>
              </a:rPr>
              <a:t>1</a:t>
            </a:r>
            <a:r>
              <a:rPr lang="es-CO" dirty="0"/>
              <a:t>. Por estar en este mundo. De ellos, directamente bajo Dios, recibió usted vida. </a:t>
            </a:r>
          </a:p>
          <a:p>
            <a:r>
              <a:rPr lang="es-CO" sz="3800" b="1" dirty="0">
                <a:solidFill>
                  <a:srgbClr val="FF0000"/>
                </a:solidFill>
              </a:rPr>
              <a:t>2</a:t>
            </a:r>
            <a:r>
              <a:rPr lang="es-CO" dirty="0"/>
              <a:t>. Por su cuidado para preservarlo cuando usted no podía hacer nada por sí mismo, no podía cuidarse </a:t>
            </a:r>
            <a:r>
              <a:rPr lang="es-CO" dirty="0" smtClean="0"/>
              <a:t>ni encargarse </a:t>
            </a:r>
            <a:r>
              <a:rPr lang="es-CO" dirty="0"/>
              <a:t>de sí mismo. </a:t>
            </a:r>
          </a:p>
          <a:p>
            <a:r>
              <a:rPr lang="es-CO" sz="3800" b="1" dirty="0">
                <a:solidFill>
                  <a:srgbClr val="FF0000"/>
                </a:solidFill>
              </a:rPr>
              <a:t>3</a:t>
            </a:r>
            <a:r>
              <a:rPr lang="es-CO" dirty="0"/>
              <a:t>. Por los esfuerzos que hicieron para criarlo. Hasta que no tenga usted hijos propios, no podrá comprender los </a:t>
            </a:r>
            <a:r>
              <a:rPr lang="es-CO" dirty="0" smtClean="0"/>
              <a:t>esfuerzos</a:t>
            </a:r>
            <a:r>
              <a:rPr lang="es-CO" dirty="0"/>
              <a:t>, desvelos, temores, tristezas y aflicciones que han sufrido para criarlo; y cuando lo comprenda, será difícil </a:t>
            </a:r>
            <a:r>
              <a:rPr lang="es-CO" dirty="0" smtClean="0"/>
              <a:t>sentir </a:t>
            </a:r>
            <a:r>
              <a:rPr lang="es-CO" dirty="0"/>
              <a:t>que ya los ha recompensado por todo lo que hicieron por usted</a:t>
            </a:r>
            <a:r>
              <a:rPr lang="es-CO" dirty="0" smtClean="0"/>
              <a:t>.</a:t>
            </a:r>
          </a:p>
          <a:p>
            <a:pPr marL="0" indent="0">
              <a:buNone/>
            </a:pPr>
            <a:r>
              <a:rPr lang="es-CO" b="1" dirty="0" smtClean="0"/>
              <a:t>¿</a:t>
            </a:r>
            <a:r>
              <a:rPr lang="es-CO" b="1" dirty="0"/>
              <a:t>Cuántas veces han saciado su hambre y </a:t>
            </a:r>
            <a:r>
              <a:rPr lang="es-CO" b="1" dirty="0" smtClean="0"/>
              <a:t>arropado </a:t>
            </a:r>
            <a:r>
              <a:rPr lang="es-CO" b="1" dirty="0"/>
              <a:t>su desnudez? ¿Qué esfuerzos han hecho a fin de que tuviera usted los medios para vivir y triunfar aun </a:t>
            </a:r>
            <a:r>
              <a:rPr lang="es-CO" b="1" dirty="0" smtClean="0"/>
              <a:t>cuando </a:t>
            </a:r>
            <a:r>
              <a:rPr lang="es-CO" b="1" dirty="0"/>
              <a:t>ya hayan muerto</a:t>
            </a:r>
            <a:r>
              <a:rPr lang="es-CO" b="1" dirty="0" smtClean="0"/>
              <a:t>?</a:t>
            </a:r>
          </a:p>
          <a:p>
            <a:r>
              <a:rPr lang="es-CO" dirty="0" smtClean="0"/>
              <a:t> </a:t>
            </a:r>
            <a:r>
              <a:rPr lang="es-CO" dirty="0"/>
              <a:t>Es posible que se hayan privado de alimento y vestido y que se hayan empobrecido para </a:t>
            </a:r>
            <a:r>
              <a:rPr lang="es-CO" dirty="0" smtClean="0"/>
              <a:t>que </a:t>
            </a:r>
            <a:r>
              <a:rPr lang="es-CO" dirty="0"/>
              <a:t>usted pudiera vivir como un hombre. Es su deber, como hombre, considerar estas cosas y hacer su parte para </a:t>
            </a:r>
            <a:r>
              <a:rPr lang="es-CO" dirty="0" smtClean="0"/>
              <a:t>recompensarlos</a:t>
            </a:r>
            <a:r>
              <a:rPr lang="es-CO" dirty="0"/>
              <a:t>. Las Escrituras y</a:t>
            </a:r>
            <a:r>
              <a:rPr lang="es-CO" dirty="0" smtClean="0"/>
              <a:t> </a:t>
            </a:r>
            <a:r>
              <a:rPr lang="es-CO" dirty="0"/>
              <a:t>la razón así lo </a:t>
            </a:r>
            <a:r>
              <a:rPr lang="es-CO" dirty="0" smtClean="0"/>
              <a:t>afirma, </a:t>
            </a:r>
            <a:r>
              <a:rPr lang="es-CO" dirty="0"/>
              <a:t>y sólo los perros y las bestias pueden negarlo. </a:t>
            </a:r>
            <a:r>
              <a:rPr lang="es-CO" dirty="0">
                <a:solidFill>
                  <a:srgbClr val="FF0000"/>
                </a:solidFill>
              </a:rPr>
              <a:t>Es </a:t>
            </a:r>
            <a:r>
              <a:rPr lang="es-CO" dirty="0" smtClean="0">
                <a:solidFill>
                  <a:srgbClr val="FF0000"/>
                </a:solidFill>
              </a:rPr>
              <a:t>deber </a:t>
            </a:r>
            <a:r>
              <a:rPr lang="es-CO" dirty="0">
                <a:solidFill>
                  <a:srgbClr val="FF0000"/>
                </a:solidFill>
              </a:rPr>
              <a:t>de los padres cuidar a sus hijos, y el deber de los hijos recompensar a sus padres</a:t>
            </a:r>
            <a:r>
              <a:rPr lang="es-CO" dirty="0"/>
              <a:t>. </a:t>
            </a:r>
          </a:p>
          <a:p>
            <a:endParaRPr lang="es-CO" dirty="0" smtClean="0"/>
          </a:p>
        </p:txBody>
      </p:sp>
    </p:spTree>
    <p:extLst>
      <p:ext uri="{BB962C8B-B14F-4D97-AF65-F5344CB8AC3E}">
        <p14:creationId xmlns:p14="http://schemas.microsoft.com/office/powerpoint/2010/main" val="427327560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wipe(down)">
                                      <p:cBhvr>
                                        <p:cTn id="7" dur="500"/>
                                        <p:tgtEl>
                                          <p:spTgt spid="3">
                                            <p:txEl>
                                              <p:pRg st="5" end="5"/>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wipe(down)">
                                      <p:cBhvr>
                                        <p:cTn id="1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bg2">
              <a:lumMod val="90000"/>
            </a:schemeClr>
          </a:solidFill>
          <a:scene3d>
            <a:camera prst="orthographicFront"/>
            <a:lightRig rig="threePt" dir="t"/>
          </a:scene3d>
          <a:sp3d>
            <a:bevelT w="165100" prst="coolSlant"/>
          </a:sp3d>
        </p:spPr>
        <p:txBody>
          <a:bodyPr>
            <a:normAutofit fontScale="62500" lnSpcReduction="20000"/>
          </a:bodyPr>
          <a:lstStyle/>
          <a:p>
            <a:pPr marL="0" indent="0">
              <a:buNone/>
            </a:pPr>
            <a:r>
              <a:rPr lang="es-CO" sz="4400" b="1" dirty="0" smtClean="0"/>
              <a:t>Tercero</a:t>
            </a:r>
            <a:r>
              <a:rPr lang="es-CO" dirty="0" smtClean="0"/>
              <a:t>. </a:t>
            </a:r>
            <a:r>
              <a:rPr lang="es-CO" dirty="0"/>
              <a:t>P</a:t>
            </a:r>
            <a:r>
              <a:rPr lang="es-CO" dirty="0" smtClean="0"/>
              <a:t>or </a:t>
            </a:r>
            <a:r>
              <a:rPr lang="es-CO" dirty="0"/>
              <a:t>lo tanto, con una conducta humilde y filial demuestre que usted hasta este día, recuerda con todo su </a:t>
            </a:r>
            <a:r>
              <a:rPr lang="es-CO" dirty="0" smtClean="0"/>
              <a:t>corazón </a:t>
            </a:r>
            <a:r>
              <a:rPr lang="es-CO" dirty="0"/>
              <a:t>el amor de sus padres. Todo esto sobre la obediencia a los padres en general. </a:t>
            </a:r>
            <a:endParaRPr lang="es-CO" dirty="0" smtClean="0"/>
          </a:p>
          <a:p>
            <a:pPr marL="0" indent="0">
              <a:buNone/>
            </a:pPr>
            <a:r>
              <a:rPr lang="es-CO" dirty="0" smtClean="0"/>
              <a:t>También</a:t>
            </a:r>
            <a:r>
              <a:rPr lang="es-CO" dirty="0"/>
              <a:t>, si sus padres son piadosos y usted es impío, como lo es si no ha pasado por la segunda obra o el </a:t>
            </a:r>
            <a:r>
              <a:rPr lang="es-CO" dirty="0" smtClean="0"/>
              <a:t>nacimiento </a:t>
            </a:r>
            <a:r>
              <a:rPr lang="es-CO" dirty="0"/>
              <a:t>de Dios, debe considerar que con más razón debe respetar y honrarlos, no sólo como padres en la carne, </a:t>
            </a:r>
            <a:r>
              <a:rPr lang="es-CO" dirty="0" smtClean="0"/>
              <a:t>sino </a:t>
            </a:r>
            <a:r>
              <a:rPr lang="es-CO" dirty="0"/>
              <a:t>como padres piadosos; su padre y madre han sido designados por Dios como sus maestros e instructores en el </a:t>
            </a:r>
            <a:r>
              <a:rPr lang="es-CO" dirty="0" smtClean="0"/>
              <a:t>camino </a:t>
            </a:r>
            <a:r>
              <a:rPr lang="es-CO" dirty="0"/>
              <a:t>de justicia. Por lo tanto, como dijera Salomón; “</a:t>
            </a:r>
            <a:r>
              <a:rPr lang="es-CO" dirty="0">
                <a:latin typeface="Agency FB" pitchFamily="34" charset="0"/>
              </a:rPr>
              <a:t>Guarda, hijo mío, el mandamiento de tu padre, y no dejes la </a:t>
            </a:r>
            <a:r>
              <a:rPr lang="es-CO" dirty="0" smtClean="0">
                <a:latin typeface="Agency FB" pitchFamily="34" charset="0"/>
              </a:rPr>
              <a:t>enseñanza </a:t>
            </a:r>
            <a:r>
              <a:rPr lang="es-CO" dirty="0">
                <a:latin typeface="Agency FB" pitchFamily="34" charset="0"/>
              </a:rPr>
              <a:t>de tu madre: </a:t>
            </a:r>
            <a:r>
              <a:rPr lang="es-CO" dirty="0" smtClean="0">
                <a:latin typeface="Agency FB" pitchFamily="34" charset="0"/>
              </a:rPr>
              <a:t>Átalos </a:t>
            </a:r>
            <a:r>
              <a:rPr lang="es-CO" dirty="0">
                <a:latin typeface="Agency FB" pitchFamily="34" charset="0"/>
              </a:rPr>
              <a:t>siempre en tu corazón, enlázalos a tu cuello</a:t>
            </a:r>
            <a:r>
              <a:rPr lang="es-CO" dirty="0"/>
              <a:t>” (</a:t>
            </a:r>
            <a:r>
              <a:rPr lang="es-CO" u="sng" dirty="0"/>
              <a:t>Prov. 6:20, 21</a:t>
            </a:r>
            <a:r>
              <a:rPr lang="es-CO" dirty="0"/>
              <a:t>). </a:t>
            </a:r>
          </a:p>
          <a:p>
            <a:r>
              <a:rPr lang="es-CO" sz="4400" b="1" dirty="0"/>
              <a:t>Ahora, le insto que considere esto: </a:t>
            </a:r>
          </a:p>
          <a:p>
            <a:r>
              <a:rPr lang="es-CO" sz="3600" b="1" dirty="0">
                <a:solidFill>
                  <a:srgbClr val="FF0000"/>
                </a:solidFill>
              </a:rPr>
              <a:t>1</a:t>
            </a:r>
            <a:r>
              <a:rPr lang="es-CO" dirty="0"/>
              <a:t>. Que ésta ha sido siempre la práctica de los que son y han sido hijos obedientes; </a:t>
            </a:r>
            <a:r>
              <a:rPr lang="es-CO" dirty="0" smtClean="0"/>
              <a:t>como lo fue el mismo Cristo para </a:t>
            </a:r>
            <a:r>
              <a:rPr lang="es-CO" dirty="0"/>
              <a:t>con José </a:t>
            </a:r>
            <a:r>
              <a:rPr lang="es-CO" dirty="0" smtClean="0"/>
              <a:t>y </a:t>
            </a:r>
            <a:r>
              <a:rPr lang="es-CO" dirty="0"/>
              <a:t>María, aun cuando él mismo era Dios bendito para siempre (</a:t>
            </a:r>
            <a:r>
              <a:rPr lang="es-CO" u="sng" dirty="0"/>
              <a:t>Luc. 2:51</a:t>
            </a:r>
            <a:r>
              <a:rPr lang="es-CO" dirty="0"/>
              <a:t>). </a:t>
            </a:r>
          </a:p>
          <a:p>
            <a:r>
              <a:rPr lang="es-CO" b="1" dirty="0">
                <a:solidFill>
                  <a:srgbClr val="FF0000"/>
                </a:solidFill>
              </a:rPr>
              <a:t>2</a:t>
            </a:r>
            <a:r>
              <a:rPr lang="es-CO" dirty="0"/>
              <a:t>. Con el fin de dejarlo estupefacto, tiene usted también los juicios severos de Dios sobre los que han sido </a:t>
            </a:r>
            <a:r>
              <a:rPr lang="es-CO" dirty="0" smtClean="0"/>
              <a:t>desobedientes</a:t>
            </a:r>
            <a:r>
              <a:rPr lang="es-CO" dirty="0"/>
              <a:t>. Como, </a:t>
            </a:r>
            <a:r>
              <a:rPr lang="es-CO" b="1" dirty="0"/>
              <a:t>(</a:t>
            </a:r>
            <a:r>
              <a:rPr lang="es-CO" sz="3800" b="1" dirty="0"/>
              <a:t>1</a:t>
            </a:r>
            <a:r>
              <a:rPr lang="es-CO" dirty="0"/>
              <a:t>.) Ismael, por haberse burlado de un hecho bueno de su padre y madre se vio privado tanto </a:t>
            </a:r>
            <a:r>
              <a:rPr lang="es-CO" dirty="0" smtClean="0"/>
              <a:t>de </a:t>
            </a:r>
            <a:r>
              <a:rPr lang="es-CO" dirty="0"/>
              <a:t>la herencia de su padre como del reino de los cielos, y eso con la aprobación de Dios (</a:t>
            </a:r>
            <a:r>
              <a:rPr lang="es-CO" u="sng" dirty="0" smtClean="0"/>
              <a:t>Gen</a:t>
            </a:r>
            <a:r>
              <a:rPr lang="es-CO" u="sng" dirty="0"/>
              <a:t>. 21:9-14; </a:t>
            </a:r>
            <a:r>
              <a:rPr lang="es-CO" u="sng" dirty="0" smtClean="0"/>
              <a:t>Gal. </a:t>
            </a:r>
            <a:r>
              <a:rPr lang="es-CO" u="sng" dirty="0"/>
              <a:t>4:30</a:t>
            </a:r>
            <a:r>
              <a:rPr lang="es-CO" dirty="0"/>
              <a:t>). (</a:t>
            </a:r>
            <a:r>
              <a:rPr lang="es-CO" sz="3800" b="1" dirty="0"/>
              <a:t>2</a:t>
            </a:r>
            <a:r>
              <a:rPr lang="es-CO" dirty="0" smtClean="0"/>
              <a:t>.)Ophni </a:t>
            </a:r>
            <a:r>
              <a:rPr lang="es-CO" dirty="0"/>
              <a:t>y Phinees, por rechazar el buen consejo de su padre, provocaron la ira del gran Dios y lo convirtieron en </a:t>
            </a:r>
            <a:r>
              <a:rPr lang="es-CO" dirty="0" smtClean="0"/>
              <a:t>su enemigo.</a:t>
            </a:r>
            <a:endParaRPr lang="es-CO" dirty="0"/>
          </a:p>
          <a:p>
            <a:endParaRPr lang="es-CO" dirty="0"/>
          </a:p>
        </p:txBody>
      </p:sp>
    </p:spTree>
    <p:extLst>
      <p:ext uri="{BB962C8B-B14F-4D97-AF65-F5344CB8AC3E}">
        <p14:creationId xmlns:p14="http://schemas.microsoft.com/office/powerpoint/2010/main" val="255856280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barn(inVertical)">
                                      <p:cBhvr>
                                        <p:cTn id="1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760640"/>
          </a:xfrm>
          <a:solidFill>
            <a:schemeClr val="bg2">
              <a:lumMod val="90000"/>
            </a:schemeClr>
          </a:solidFill>
          <a:scene3d>
            <a:camera prst="orthographicFront"/>
            <a:lightRig rig="threePt" dir="t"/>
          </a:scene3d>
          <a:sp3d>
            <a:bevelT prst="slope"/>
          </a:sp3d>
        </p:spPr>
        <p:txBody>
          <a:bodyPr>
            <a:normAutofit fontScale="77500" lnSpcReduction="20000"/>
          </a:bodyPr>
          <a:lstStyle/>
          <a:p>
            <a:pPr marL="0" indent="0">
              <a:buNone/>
            </a:pPr>
            <a:endParaRPr lang="es-CO" dirty="0" smtClean="0"/>
          </a:p>
          <a:p>
            <a:pPr marL="0" indent="0">
              <a:buNone/>
            </a:pPr>
            <a:r>
              <a:rPr lang="es-CO" dirty="0" smtClean="0"/>
              <a:t>“</a:t>
            </a:r>
            <a:r>
              <a:rPr lang="es-CO" dirty="0">
                <a:latin typeface="Agency FB" pitchFamily="34" charset="0"/>
              </a:rPr>
              <a:t>Mas ellos no oyeron la voz de su padre, porque Jehová los quería matar</a:t>
            </a:r>
            <a:r>
              <a:rPr lang="es-CO" dirty="0"/>
              <a:t>” (1 Sam. 2:23-25). (</a:t>
            </a:r>
            <a:r>
              <a:rPr lang="es-CO" sz="3600" b="1" dirty="0"/>
              <a:t>3</a:t>
            </a:r>
            <a:r>
              <a:rPr lang="es-CO" dirty="0"/>
              <a:t>.) Absalón fue </a:t>
            </a:r>
            <a:r>
              <a:rPr lang="es-CO" dirty="0" smtClean="0"/>
              <a:t>linchado</a:t>
            </a:r>
            <a:r>
              <a:rPr lang="es-CO" dirty="0"/>
              <a:t>, por decirlo así, por Dios mismo, porque se había rebelado contra su padre (</a:t>
            </a:r>
            <a:r>
              <a:rPr lang="es-CO" u="sng" dirty="0"/>
              <a:t>2 Sam. 18:9</a:t>
            </a:r>
            <a:r>
              <a:rPr lang="es-CO" dirty="0"/>
              <a:t>). </a:t>
            </a:r>
            <a:r>
              <a:rPr lang="es-CO" dirty="0" smtClean="0"/>
              <a:t>Además</a:t>
            </a:r>
            <a:r>
              <a:rPr lang="es-CO" dirty="0"/>
              <a:t>, ¡qué poco sabe usted del dolor que significa para sus padres pensar que puede estar condenado</a:t>
            </a:r>
            <a:r>
              <a:rPr lang="es-CO" dirty="0" smtClean="0"/>
              <a:t>!</a:t>
            </a:r>
          </a:p>
          <a:p>
            <a:pPr marL="0" indent="0">
              <a:buNone/>
            </a:pPr>
            <a:endParaRPr lang="es-CO" dirty="0"/>
          </a:p>
          <a:p>
            <a:pPr marL="0" indent="0">
              <a:buNone/>
            </a:pPr>
            <a:r>
              <a:rPr lang="es-CO" dirty="0" smtClean="0"/>
              <a:t> </a:t>
            </a:r>
            <a:r>
              <a:rPr lang="es-CO" dirty="0"/>
              <a:t>¿</a:t>
            </a:r>
            <a:r>
              <a:rPr lang="es-CO" b="1" dirty="0"/>
              <a:t>Cuantos </a:t>
            </a:r>
            <a:r>
              <a:rPr lang="es-CO" b="1" dirty="0" smtClean="0"/>
              <a:t>suspiros</a:t>
            </a:r>
            <a:r>
              <a:rPr lang="es-CO" b="1" dirty="0"/>
              <a:t>, oraciones y lágrimas habrán brotado en su corazón por esta razón? ¿Cuánto gimió Abraham por </a:t>
            </a:r>
            <a:r>
              <a:rPr lang="es-CO" b="1" dirty="0" smtClean="0"/>
              <a:t>Ismael</a:t>
            </a:r>
            <a:r>
              <a:rPr lang="es-CO" dirty="0" smtClean="0"/>
              <a:t>? Le dijo </a:t>
            </a:r>
            <a:r>
              <a:rPr lang="es-CO" dirty="0"/>
              <a:t>a Dios: “</a:t>
            </a:r>
            <a:r>
              <a:rPr lang="es-CO" dirty="0">
                <a:latin typeface="Agency FB" pitchFamily="34" charset="0"/>
              </a:rPr>
              <a:t>Ojalá Ismael viva delante de ti</a:t>
            </a:r>
            <a:r>
              <a:rPr lang="es-CO" dirty="0"/>
              <a:t>” (</a:t>
            </a:r>
            <a:r>
              <a:rPr lang="es-CO" u="sng" dirty="0" smtClean="0"/>
              <a:t>Gen</a:t>
            </a:r>
            <a:r>
              <a:rPr lang="es-CO" u="sng" dirty="0"/>
              <a:t>. 17:18</a:t>
            </a:r>
            <a:r>
              <a:rPr lang="es-CO" dirty="0"/>
              <a:t>). </a:t>
            </a:r>
            <a:endParaRPr lang="es-CO" dirty="0" smtClean="0"/>
          </a:p>
          <a:p>
            <a:pPr marL="0" indent="0">
              <a:buNone/>
            </a:pPr>
            <a:endParaRPr lang="es-CO" dirty="0"/>
          </a:p>
          <a:p>
            <a:pPr marL="0" indent="0">
              <a:buNone/>
            </a:pPr>
            <a:r>
              <a:rPr lang="es-CO" dirty="0" smtClean="0"/>
              <a:t>¿</a:t>
            </a:r>
            <a:r>
              <a:rPr lang="es-CO" dirty="0"/>
              <a:t>Cuánto sufrieron Isaac y Rebeca por el mal </a:t>
            </a:r>
            <a:r>
              <a:rPr lang="es-CO" dirty="0" smtClean="0"/>
              <a:t>comportamiento </a:t>
            </a:r>
            <a:r>
              <a:rPr lang="es-CO" dirty="0"/>
              <a:t>de Esaú? (</a:t>
            </a:r>
            <a:r>
              <a:rPr lang="es-CO" u="sng" dirty="0" smtClean="0"/>
              <a:t>Gen</a:t>
            </a:r>
            <a:r>
              <a:rPr lang="es-CO" u="sng" dirty="0"/>
              <a:t>. 26:34, 35</a:t>
            </a:r>
            <a:r>
              <a:rPr lang="es-CO" dirty="0"/>
              <a:t>). ¿Y con cuánta amargura lloró David a su hijo que había muerto en su </a:t>
            </a:r>
            <a:r>
              <a:rPr lang="es-CO" dirty="0" smtClean="0"/>
              <a:t>maldad</a:t>
            </a:r>
            <a:r>
              <a:rPr lang="es-CO" dirty="0"/>
              <a:t>? (</a:t>
            </a:r>
            <a:r>
              <a:rPr lang="es-CO" u="sng" dirty="0"/>
              <a:t>2 Sam. 18:32, 33</a:t>
            </a:r>
            <a:r>
              <a:rPr lang="es-CO" dirty="0"/>
              <a:t>). </a:t>
            </a:r>
          </a:p>
        </p:txBody>
      </p:sp>
    </p:spTree>
    <p:extLst>
      <p:ext uri="{BB962C8B-B14F-4D97-AF65-F5344CB8AC3E}">
        <p14:creationId xmlns:p14="http://schemas.microsoft.com/office/powerpoint/2010/main" val="392697801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barn(inVertical)">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4">
              <a:lumMod val="40000"/>
              <a:lumOff val="60000"/>
            </a:schemeClr>
          </a:solidFill>
          <a:scene3d>
            <a:camera prst="orthographicFront"/>
            <a:lightRig rig="threePt" dir="t"/>
          </a:scene3d>
          <a:sp3d>
            <a:bevelT w="165100" prst="coolSlant"/>
          </a:sp3d>
        </p:spPr>
        <p:txBody>
          <a:bodyPr>
            <a:normAutofit fontScale="85000" lnSpcReduction="10000"/>
          </a:bodyPr>
          <a:lstStyle/>
          <a:p>
            <a:pPr marL="0" indent="0">
              <a:buNone/>
            </a:pPr>
            <a:r>
              <a:rPr lang="es-CO" dirty="0" smtClean="0"/>
              <a:t>Por </a:t>
            </a:r>
            <a:r>
              <a:rPr lang="es-CO" dirty="0"/>
              <a:t>último, ¿es posible imaginar otra cosa que el hecho de que estos suspiros, oraciones, etc. de sus piadosos padres </a:t>
            </a:r>
            <a:r>
              <a:rPr lang="es-CO" dirty="0" smtClean="0"/>
              <a:t>sólo </a:t>
            </a:r>
            <a:r>
              <a:rPr lang="es-CO" dirty="0"/>
              <a:t>aumentarán sus tormentos en el infierno si muere en sus pecados? </a:t>
            </a:r>
          </a:p>
          <a:p>
            <a:endParaRPr lang="es-CO" dirty="0" smtClean="0"/>
          </a:p>
          <a:p>
            <a:r>
              <a:rPr lang="es-CO" dirty="0" smtClean="0"/>
              <a:t>Por </a:t>
            </a:r>
            <a:r>
              <a:rPr lang="es-CO" dirty="0"/>
              <a:t>otro lado, </a:t>
            </a:r>
            <a:r>
              <a:rPr lang="es-CO" dirty="0" smtClean="0"/>
              <a:t>¿si </a:t>
            </a:r>
            <a:r>
              <a:rPr lang="es-CO" dirty="0"/>
              <a:t>sus padres y usted son piadosos, ¿no es esto una felicidad? ¿Cuánto debe regocijarse porque la </a:t>
            </a:r>
            <a:r>
              <a:rPr lang="es-CO" dirty="0" smtClean="0"/>
              <a:t>misma </a:t>
            </a:r>
            <a:r>
              <a:rPr lang="es-CO" dirty="0"/>
              <a:t>fe mora tanto en sus padres como en usted? </a:t>
            </a:r>
            <a:endParaRPr lang="es-CO" dirty="0" smtClean="0"/>
          </a:p>
          <a:p>
            <a:r>
              <a:rPr lang="es-CO" dirty="0" smtClean="0"/>
              <a:t>Su </a:t>
            </a:r>
            <a:r>
              <a:rPr lang="es-CO" dirty="0"/>
              <a:t>conversión, posiblemente, sea el fruto de los gemidos y </a:t>
            </a:r>
            <a:r>
              <a:rPr lang="es-CO" dirty="0" smtClean="0"/>
              <a:t>oraciones </a:t>
            </a:r>
            <a:r>
              <a:rPr lang="es-CO" dirty="0"/>
              <a:t>de sus padres a favor de su alma; y no pueden menos que regocijarse; regocíjese con ellos. Así sucedió en el </a:t>
            </a:r>
            <a:r>
              <a:rPr lang="es-CO" dirty="0" smtClean="0"/>
              <a:t>caso </a:t>
            </a:r>
            <a:r>
              <a:rPr lang="es-CO" dirty="0"/>
              <a:t>de un hijo mencionado en la parábola: “</a:t>
            </a:r>
            <a:r>
              <a:rPr lang="es-CO" dirty="0">
                <a:latin typeface="Agency FB" pitchFamily="34" charset="0"/>
              </a:rPr>
              <a:t>Porque este mi hijo muerto era, y ha revivido: habíase perdido, y es </a:t>
            </a:r>
            <a:r>
              <a:rPr lang="es-CO" dirty="0" smtClean="0">
                <a:latin typeface="Agency FB" pitchFamily="34" charset="0"/>
              </a:rPr>
              <a:t>hallado</a:t>
            </a:r>
            <a:r>
              <a:rPr lang="es-CO" dirty="0">
                <a:latin typeface="Agency FB" pitchFamily="34" charset="0"/>
              </a:rPr>
              <a:t>. Y comenzaron a regocijarse</a:t>
            </a:r>
            <a:r>
              <a:rPr lang="es-CO" dirty="0"/>
              <a:t>” (</a:t>
            </a:r>
            <a:r>
              <a:rPr lang="es-CO" u="sng" dirty="0"/>
              <a:t>Luc. 15:24</a:t>
            </a:r>
            <a:r>
              <a:rPr lang="es-CO" dirty="0"/>
              <a:t>). </a:t>
            </a:r>
          </a:p>
        </p:txBody>
      </p:sp>
    </p:spTree>
    <p:extLst>
      <p:ext uri="{BB962C8B-B14F-4D97-AF65-F5344CB8AC3E}">
        <p14:creationId xmlns:p14="http://schemas.microsoft.com/office/powerpoint/2010/main" val="12543907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a:solidFill>
            <a:schemeClr val="accent4">
              <a:lumMod val="40000"/>
              <a:lumOff val="60000"/>
            </a:schemeClr>
          </a:solidFill>
          <a:scene3d>
            <a:camera prst="orthographicFront"/>
            <a:lightRig rig="threePt" dir="t"/>
          </a:scene3d>
          <a:sp3d>
            <a:bevelT prst="relaxedInset"/>
          </a:sp3d>
        </p:spPr>
        <p:txBody>
          <a:bodyPr>
            <a:normAutofit fontScale="62500" lnSpcReduction="20000"/>
          </a:bodyPr>
          <a:lstStyle/>
          <a:p>
            <a:pPr marL="0" indent="0">
              <a:buNone/>
            </a:pPr>
            <a:r>
              <a:rPr lang="es-CO" dirty="0"/>
              <a:t>Sea el hecho de que sus padres viven bajo la gracia, al igual que usted, motivo para proponerse más decididamente a honrarlos, reverenciarlos y obedecerles. Ahora está en mejores condiciones para considerar los desvelos y el cuidado que sus padres le han brindado, tanto a su cuerpo como a su alma; por lo tanto esfuércese por recompensarlos. Usted tiene la fortaleza para responder en cierta medida al mandamiento: por lo tanto, no lo descuide. Es doble pecado el que un hijo creyente no recuerde el mandamiento, sí, el primer mandamiento con promesa (Ef. 6:1, 2). Cuídese de no decirles a sus padres ni una palabra brusca, ni de comportarse indebidamente con ellos. </a:t>
            </a:r>
          </a:p>
          <a:p>
            <a:r>
              <a:rPr lang="es-CO" dirty="0"/>
              <a:t>Nuevamente, si usted es piadoso y sus padres son impíos, como tristemente sucede con frecuencia, entonces: </a:t>
            </a:r>
          </a:p>
          <a:p>
            <a:r>
              <a:rPr lang="es-CO" sz="3800" b="1" dirty="0">
                <a:solidFill>
                  <a:srgbClr val="FF0000"/>
                </a:solidFill>
              </a:rPr>
              <a:t>1</a:t>
            </a:r>
            <a:r>
              <a:rPr lang="es-CO" dirty="0"/>
              <a:t>. Ansíe su salvación, ¡los que se van al infierno son sus padres! </a:t>
            </a:r>
          </a:p>
          <a:p>
            <a:r>
              <a:rPr lang="es-CO" sz="3800" b="1" dirty="0">
                <a:solidFill>
                  <a:srgbClr val="FF0000"/>
                </a:solidFill>
              </a:rPr>
              <a:t>2</a:t>
            </a:r>
            <a:r>
              <a:rPr lang="es-CO" dirty="0"/>
              <a:t>. Lo mismo que dije antes a la esposa, tocante a su esposo inconverso, le digo ahora a usted: Cuídese de </a:t>
            </a:r>
            <a:r>
              <a:rPr lang="es-CO" dirty="0" smtClean="0"/>
              <a:t>una </a:t>
            </a:r>
            <a:r>
              <a:rPr lang="es-CO" dirty="0"/>
              <a:t>lengua que habla ociosidades, hábleles con sabiduría, mansedumbre y humildad; atiéndalos fielmente sin quejarse; y reciba, con la modestia de un niño, sus reproches, sus quejas y hablar impío. Esté atento a fin de percibir las oportunidades para hacerles ver su condición. ¡Oh! ¡Qué felicidad sería si Dios usara a un hijo para traer a su padre a la fe! Entonces el padre ciertamente podría decir: Con el fruto de mi cuerpo Dios ha convertido mi alma. El Señor, si es su voluntad, convierta a nuestros pobres padres a fin de que, junto con nosotros, sean hijos de Dios. </a:t>
            </a:r>
          </a:p>
        </p:txBody>
      </p:sp>
    </p:spTree>
    <p:extLst>
      <p:ext uri="{BB962C8B-B14F-4D97-AF65-F5344CB8AC3E}">
        <p14:creationId xmlns:p14="http://schemas.microsoft.com/office/powerpoint/2010/main" val="251892205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barn(inVertical)">
                                      <p:cBhvr>
                                        <p:cTn id="13"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23528" y="332656"/>
            <a:ext cx="8424936" cy="1359024"/>
          </a:xfrm>
          <a:solidFill>
            <a:schemeClr val="bg2">
              <a:lumMod val="75000"/>
            </a:schemeClr>
          </a:solidFill>
          <a:scene3d>
            <a:camera prst="orthographicFront"/>
            <a:lightRig rig="threePt" dir="t"/>
          </a:scene3d>
          <a:sp3d>
            <a:bevelT prst="relaxedInset"/>
          </a:sp3d>
        </p:spPr>
        <p:txBody>
          <a:bodyPr>
            <a:noAutofit/>
          </a:bodyPr>
          <a:lstStyle/>
          <a:p>
            <a:r>
              <a:rPr lang="es-CO" sz="3200" b="1" dirty="0" smtClean="0"/>
              <a:t>CONCLUSIÓN:</a:t>
            </a:r>
            <a:r>
              <a:rPr lang="es-CO" sz="2400" dirty="0" smtClean="0"/>
              <a:t/>
            </a:r>
            <a:br>
              <a:rPr lang="es-CO" sz="2400" dirty="0" smtClean="0"/>
            </a:br>
            <a:r>
              <a:rPr lang="es-CO" sz="2400" dirty="0" smtClean="0"/>
              <a:t> PARA QUE EL </a:t>
            </a:r>
            <a:r>
              <a:rPr lang="es-CO" sz="2400" dirty="0"/>
              <a:t>HOGAR </a:t>
            </a:r>
            <a:r>
              <a:rPr lang="es-CO" sz="2400" dirty="0" smtClean="0"/>
              <a:t>SEA CONSAGRADO </a:t>
            </a:r>
            <a:r>
              <a:rPr lang="es-CO" sz="2400" dirty="0"/>
              <a:t>A </a:t>
            </a:r>
            <a:r>
              <a:rPr lang="es-CO" sz="2400" dirty="0" smtClean="0"/>
              <a:t>DIOS SOLAMENTE SE LOGRA TENIENDO A CRISTO COMO </a:t>
            </a:r>
            <a:r>
              <a:rPr lang="es-CO" sz="2400" smtClean="0"/>
              <a:t>EL </a:t>
            </a:r>
            <a:r>
              <a:rPr lang="es-CO" sz="2400" smtClean="0"/>
              <a:t>CENTRO </a:t>
            </a:r>
            <a:r>
              <a:rPr lang="es-CO" sz="2400" dirty="0" smtClean="0"/>
              <a:t>DEL HOGAR.</a:t>
            </a:r>
            <a:endParaRPr lang="es-CO" sz="2400" dirty="0"/>
          </a:p>
        </p:txBody>
      </p:sp>
      <p:sp>
        <p:nvSpPr>
          <p:cNvPr id="3" name="2 Marcador de contenido"/>
          <p:cNvSpPr>
            <a:spLocks noGrp="1"/>
          </p:cNvSpPr>
          <p:nvPr>
            <p:ph idx="1"/>
          </p:nvPr>
        </p:nvSpPr>
        <p:spPr>
          <a:xfrm>
            <a:off x="323528" y="4941168"/>
            <a:ext cx="8410377" cy="1224136"/>
          </a:xfrm>
          <a:solidFill>
            <a:schemeClr val="bg2">
              <a:lumMod val="75000"/>
            </a:schemeClr>
          </a:solidFill>
          <a:scene3d>
            <a:camera prst="orthographicFront"/>
            <a:lightRig rig="threePt" dir="t"/>
          </a:scene3d>
          <a:sp3d>
            <a:bevelT prst="relaxedInset"/>
          </a:sp3d>
        </p:spPr>
        <p:txBody>
          <a:bodyPr>
            <a:normAutofit fontScale="62500" lnSpcReduction="20000"/>
          </a:bodyPr>
          <a:lstStyle/>
          <a:p>
            <a:pPr marL="0" indent="0" algn="ctr">
              <a:buNone/>
            </a:pPr>
            <a:r>
              <a:rPr lang="es-CO" dirty="0" smtClean="0"/>
              <a:t>«YO SOY LA VID, VOSOTROS LOS PÁMPANOS; EL QUE PERMANECE EN MÍ, Y YO EN ÉL, ÉSTE LLEVA MUCHO FRUTO; PORQUE SIN MÍ NADA PODÉIS HACER»</a:t>
            </a:r>
          </a:p>
          <a:p>
            <a:pPr marL="0" indent="0" algn="ctr">
              <a:buNone/>
            </a:pPr>
            <a:r>
              <a:rPr lang="es-CO" b="1" dirty="0" smtClean="0">
                <a:solidFill>
                  <a:srgbClr val="FF0000"/>
                </a:solidFill>
              </a:rPr>
              <a:t> (Juan 15:5).</a:t>
            </a:r>
          </a:p>
          <a:p>
            <a:pPr marL="0" indent="0" algn="ctr">
              <a:buNone/>
            </a:pPr>
            <a:r>
              <a:rPr lang="es-CO" b="1" dirty="0" smtClean="0"/>
              <a:t>SOLO ASÍ NUESTRO HOGAR SERÁ SEMEJANTE AL HOGAR EDÉNICO.</a:t>
            </a:r>
            <a:endParaRPr lang="es-CO"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068755"/>
            <a:ext cx="2736304" cy="2383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descr="Resultado de imagen para CULTO FAMILIAR">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19872" y="2068755"/>
            <a:ext cx="2520280" cy="2383041"/>
          </a:xfrm>
          <a:prstGeom prst="rect">
            <a:avLst/>
          </a:prstGeom>
          <a:noFill/>
          <a:scene3d>
            <a:camera prst="orthographicFront"/>
            <a:lightRig rig="threePt" dir="t"/>
          </a:scene3d>
          <a:sp3d>
            <a:bevelT prst="relaxedInset"/>
          </a:sp3d>
          <a:extLst>
            <a:ext uri="{909E8E84-426E-40DD-AFC4-6F175D3DCCD1}">
              <a14:hiddenFill xmlns:a14="http://schemas.microsoft.com/office/drawing/2010/main">
                <a:solidFill>
                  <a:srgbClr val="FFFFFF"/>
                </a:solidFill>
              </a14:hiddenFill>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00192" y="2068756"/>
            <a:ext cx="2448272" cy="2383040"/>
          </a:xfrm>
          <a:prstGeom prst="rect">
            <a:avLst/>
          </a:prstGeom>
          <a:noFill/>
          <a:ln>
            <a:noFill/>
          </a:ln>
          <a:effectLst/>
          <a:scene3d>
            <a:camera prst="orthographicFront"/>
            <a:lightRig rig="threePt" dir="t"/>
          </a:scene3d>
          <a:sp3d>
            <a:bevelT prst="relaxedInse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0317631"/>
      </p:ext>
    </p:extLst>
  </p:cSld>
  <p:clrMapOvr>
    <a:masterClrMapping/>
  </p:clrMapOvr>
  <p:transition spd="slow">
    <p:push dir="u"/>
  </p:transition>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2451</TotalTime>
  <Words>17356</Words>
  <Application>Microsoft Office PowerPoint</Application>
  <PresentationFormat>Presentación en pantalla (4:3)</PresentationFormat>
  <Paragraphs>432</Paragraphs>
  <Slides>85</Slides>
  <Notes>1</Notes>
  <HiddenSlides>0</HiddenSlides>
  <MMClips>0</MMClips>
  <ScaleCrop>false</ScaleCrop>
  <HeadingPairs>
    <vt:vector size="4" baseType="variant">
      <vt:variant>
        <vt:lpstr>Tema</vt:lpstr>
      </vt:variant>
      <vt:variant>
        <vt:i4>1</vt:i4>
      </vt:variant>
      <vt:variant>
        <vt:lpstr>Títulos de diapositiva</vt:lpstr>
      </vt:variant>
      <vt:variant>
        <vt:i4>85</vt:i4>
      </vt:variant>
    </vt:vector>
  </HeadingPairs>
  <TitlesOfParts>
    <vt:vector size="86" baseType="lpstr">
      <vt:lpstr>Tema de Office</vt:lpstr>
      <vt:lpstr>EL HOGAR  CONSAGRADO A DIOS</vt:lpstr>
      <vt:lpstr>EL HOGAR  CONSAGRADO A DIOS</vt:lpstr>
      <vt:lpstr>EL HOGAR  CONSAGRADO A DIOS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LOS DEBERES DE ESPOSOS Y ESPOSAS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EL DEBER ESPECIAL DEL ESPOSO: AMAR.</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EL DEBER ESPECIAL DE LA ESPOSA: RESPETAR</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DEBERES FAMILIARES</vt:lpstr>
      <vt:lpstr>Presentación de PowerPoint</vt:lpstr>
      <vt:lpstr>Presentación de PowerPoint</vt:lpstr>
      <vt:lpstr>Presentación de PowerPoint</vt:lpstr>
      <vt:lpstr>Presentación de PowerPoint</vt:lpstr>
      <vt:lpstr>Presentación de PowerPoint</vt:lpstr>
      <vt:lpstr>Presentación de PowerPoint</vt:lpstr>
      <vt:lpstr>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EL DEBER DE LAS ESPOSAS.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DEBERES DE LOS PADRES HACIA LOS HIJOS.</vt:lpstr>
      <vt:lpstr>Presentación de PowerPoint</vt:lpstr>
      <vt:lpstr>Presentación de PowerPoint</vt:lpstr>
      <vt:lpstr>Presentación de PowerPoint</vt:lpstr>
      <vt:lpstr>Presentación de PowerPoint</vt:lpstr>
      <vt:lpstr>DEBERES DE LOS HIJOS HACIA LOS PADRES.</vt:lpstr>
      <vt:lpstr>Presentación de PowerPoint</vt:lpstr>
      <vt:lpstr>Presentación de PowerPoint</vt:lpstr>
      <vt:lpstr>Presentación de PowerPoint</vt:lpstr>
      <vt:lpstr>Presentación de PowerPoint</vt:lpstr>
      <vt:lpstr>Presentación de PowerPoint</vt:lpstr>
      <vt:lpstr>Presentación de PowerPoint</vt:lpstr>
      <vt:lpstr>CONCLUSIÓN:  PARA QUE EL HOGAR SEA CONSAGRADO A DIOS SOLAMENTE SE LOGRA TENIENDO A CRISTO COMO EL CENTRO DEL HOGAR.</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HOGAR CONSAGRADO A DIOS</dc:title>
  <dc:creator>FAMILIA FIERRO CH</dc:creator>
  <cp:lastModifiedBy>HUMBERTO</cp:lastModifiedBy>
  <cp:revision>269</cp:revision>
  <dcterms:created xsi:type="dcterms:W3CDTF">2013-09-13T12:30:26Z</dcterms:created>
  <dcterms:modified xsi:type="dcterms:W3CDTF">2016-01-15T14:02:09Z</dcterms:modified>
</cp:coreProperties>
</file>